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Bold" charset="1" panose="00000800000000000000"/>
      <p:regular r:id="rId26"/>
    </p:embeddedFont>
    <p:embeddedFont>
      <p:font typeface="League Spartan" charset="1" panose="00000800000000000000"/>
      <p:regular r:id="rId27"/>
    </p:embeddedFont>
    <p:embeddedFont>
      <p:font typeface="Poppins" charset="1" panose="00000500000000000000"/>
      <p:regular r:id="rId28"/>
    </p:embeddedFont>
    <p:embeddedFont>
      <p:font typeface="Gordita Bold" charset="1" panose="00000000000000000000"/>
      <p:regular r:id="rId34"/>
    </p:embeddedFont>
    <p:embeddedFont>
      <p:font typeface="Telegraf Heavy" charset="1" panose="00000A00000000000000"/>
      <p:regular r:id="rId39"/>
    </p:embeddedFont>
    <p:embeddedFont>
      <p:font typeface="Telegraf Bold"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notesSlides/notesSlide3.xml" Type="http://schemas.openxmlformats.org/officeDocument/2006/relationships/notesSlide"/><Relationship Id="rId31" Target="notesSlides/notesSlide4.xml" Type="http://schemas.openxmlformats.org/officeDocument/2006/relationships/notesSlide"/><Relationship Id="rId32" Target="notesSlides/notesSlide5.xml" Type="http://schemas.openxmlformats.org/officeDocument/2006/relationships/notesSlide"/><Relationship Id="rId33" Target="notesSlides/notesSlide6.xml" Type="http://schemas.openxmlformats.org/officeDocument/2006/relationships/notesSlide"/><Relationship Id="rId34" Target="fonts/font34.fntdata" Type="http://schemas.openxmlformats.org/officeDocument/2006/relationships/font"/><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notesSlides/notesSlide10.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11.xml" Type="http://schemas.openxmlformats.org/officeDocument/2006/relationships/notesSlide"/><Relationship Id="rId42" Target="notesSlides/notesSlide12.xml" Type="http://schemas.openxmlformats.org/officeDocument/2006/relationships/notesSlide"/><Relationship Id="rId43" Target="notesSlides/notesSlide13.xml" Type="http://schemas.openxmlformats.org/officeDocument/2006/relationships/notesSlide"/><Relationship Id="rId44" Target="notesSlides/notesSlide14.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we are PharseTech. Today, my team is excited to present our platform for fostering meaningful, real-world connections within the geek community.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I'll be sharing on the relevant technical and practical considerations.</a:t>
            </a:r>
          </a:p>
          <a:p>
            <a:r>
              <a:rPr lang="en-US"/>
              <a:t/>
            </a:r>
          </a:p>
          <a:p>
            <a:r>
              <a:rPr lang="en-US"/>
              <a:t>For the tribe filtering algorithm,</a:t>
            </a:r>
          </a:p>
          <a:p>
            <a:r>
              <a:rPr lang="en-US"/>
              <a:t>We use k-means clustering to group nearby users and those with similar coding confidence. For categorical traits like hobbies and roles, we apply k-modes. To ensure meaningful interactions, tribe sizes are limited. </a:t>
            </a:r>
          </a:p>
          <a:p>
            <a:r>
              <a:rPr lang="en-US"/>
              <a:t/>
            </a:r>
          </a:p>
          <a:p>
            <a:r>
              <a:rPr lang="en-US"/>
              <a:t>For cost feasibility, volunteers can maintain the site, with fundraising for more servers and skilled developers as a scaling option.  To encourage user growth and interaction, users can host their own events, or share links to ongoing local events to be promoted on the platform,  facilitating team formation and fostering a greater sense of belonging amongst members.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focused approach with admin controlled member count limits is adopted so the admins may decide most suitable group sizings for its members. Filters based on YOUR interests and being open to event suggestions are to make you feel treasured in this community. </a:t>
            </a:r>
          </a:p>
          <a:p>
            <a:r>
              <a:rPr lang="en-US"/>
              <a:t>Striving for a geeky impact is encouraging a supportive attitude towards openness and accepting of each others' unique differences.</a:t>
            </a:r>
          </a:p>
          <a:p>
            <a:r>
              <a:rPr lang="en-US"/>
              <a:t/>
            </a:r>
          </a:p>
          <a:p>
            <a:r>
              <a:rPr lang="en-US"/>
              <a:t>There's greater opportunities for meetups under comfortable settings and finding others who share common ground to accomodate your social comfort.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And with that we rest our case. Thank you.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biases plague our knowledge and cannot be fully eliminated from the scenario planning process due to human nature, but that does not mean that scenarios are useless because of them.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However, our group was sceptical about the author's claim and upon further research, found that scenario planning is not necessarily an antidote for overconfidence. An MIT SLOAN study found that their participants were almost equally likely to become more or less confident in their judgement before and after scenario planning. Their findings show that if you are already overconfident about your judgement, you won’t necessarily become humbled or less overconfident after exposure to different scenarios.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Here's what we'll cover for today!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mission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team sought to create a dynamic and inclusive platform that empowers geeks to connect with like-minded peers, building a community that blends the best of virtual interactions and real-world engagement, and celebrates geek culture!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is our solution?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solution has 2 key aspects.</a:t>
            </a:r>
          </a:p>
          <a:p>
            <a:r>
              <a:rPr lang="en-US"/>
              <a:t/>
            </a:r>
          </a:p>
          <a:p>
            <a:r>
              <a:rPr lang="en-US"/>
              <a:t>Our approach begins by gathering user input, leveraging an unsupervised learning algorithm to recommend three of the most compatible tribe groups. Users can then join a tribe that best fits their interests, with tribe sizes managed by platform administrators. </a:t>
            </a:r>
          </a:p>
          <a:p>
            <a:r>
              <a:rPr lang="en-US"/>
              <a:t/>
            </a:r>
          </a:p>
          <a:p>
            <a:r>
              <a:rPr lang="en-US"/>
              <a:t>Additionally, an events tab provides a diverse range of activities for all, ensuring continuous engagement beyond tribe participation.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connecting with others, it's best to have shared interests and opportunities to meet in person. </a:t>
            </a:r>
          </a:p>
          <a:p>
            <a:r>
              <a:rPr lang="en-US"/>
              <a:t/>
            </a:r>
          </a:p>
          <a:p>
            <a:r>
              <a:rPr lang="en-US"/>
              <a:t>Our approach to building communities first groups users based on their location.</a:t>
            </a:r>
          </a:p>
          <a:p>
            <a:r>
              <a:rPr lang="en-US"/>
              <a:t/>
            </a:r>
          </a:p>
          <a:p>
            <a:r>
              <a:rPr lang="en-US"/>
              <a:t>Then, based on a users' declared preferences, tribes sharing similar hobbies and learning interests are recommended, allowing a user to explore its' members profiles to find the tribe that suits them best!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DIVING deeper into our 1st filter, location. By leveraging Google Maps' Geocoding API, we convert the users' towns into geographical coordinates. </a:t>
            </a:r>
          </a:p>
          <a:p>
            <a:r>
              <a:rPr lang="en-US"/>
              <a:t/>
            </a:r>
          </a:p>
          <a:p>
            <a:r>
              <a:rPr lang="en-US"/>
              <a:t>Why did we choose to segregate by town? We noticed town clusters would have geographically proximate Unlike north south east west. A North coordinate can be very far from another North but close to a Central location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2" Target="../notesSlides/notesSlide10.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https://bradleyhook.com/what-makes-three-the-most-memorable-number/#:~:text=Grouping%E2%80%94or%20%E2%80%9Cchunking%E2%80%9D%E2%80%94,pattern%20without%20overwhelming%20our%20brain."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notesSlides/notesSlide1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6.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png" Type="http://schemas.openxmlformats.org/officeDocument/2006/relationships/image"/><Relationship Id="rId13" Target="../media/image20.png" Type="http://schemas.openxmlformats.org/officeDocument/2006/relationships/image"/><Relationship Id="rId2" Target="../notesSlides/notesSlide7.xml" Type="http://schemas.openxmlformats.org/officeDocument/2006/relationships/notesSlid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6999"/>
            </a:blip>
            <a:stretch>
              <a:fillRect l="-710" t="0" r="0" b="-19285"/>
            </a:stretch>
          </a:blipFill>
        </p:spPr>
      </p:sp>
      <p:sp>
        <p:nvSpPr>
          <p:cNvPr name="Freeform 3" id="3"/>
          <p:cNvSpPr/>
          <p:nvPr/>
        </p:nvSpPr>
        <p:spPr>
          <a:xfrm flipH="false" flipV="false" rot="-8177652">
            <a:off x="-3657600" y="8794266"/>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7751485"/>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900632" y="5114925"/>
            <a:ext cx="12486737" cy="787400"/>
          </a:xfrm>
          <a:prstGeom prst="rect">
            <a:avLst/>
          </a:prstGeom>
        </p:spPr>
        <p:txBody>
          <a:bodyPr anchor="t" rtlCol="false" tIns="0" lIns="0" bIns="0" rIns="0">
            <a:spAutoFit/>
          </a:bodyPr>
          <a:lstStyle/>
          <a:p>
            <a:pPr algn="ctr">
              <a:lnSpc>
                <a:spcPts val="5800"/>
              </a:lnSpc>
            </a:pPr>
            <a:r>
              <a:rPr lang="en-US" b="true" sz="5000">
                <a:solidFill>
                  <a:srgbClr val="80B7FF"/>
                </a:solidFill>
                <a:latin typeface="Poppins Bold"/>
                <a:ea typeface="Poppins Bold"/>
                <a:cs typeface="Poppins Bold"/>
                <a:sym typeface="Poppins Bold"/>
              </a:rPr>
              <a:t>TEAM PHARSETECH</a:t>
            </a:r>
          </a:p>
        </p:txBody>
      </p:sp>
      <p:sp>
        <p:nvSpPr>
          <p:cNvPr name="TextBox 6" id="6"/>
          <p:cNvSpPr txBox="true"/>
          <p:nvPr/>
        </p:nvSpPr>
        <p:spPr>
          <a:xfrm rot="0">
            <a:off x="2900632" y="1616710"/>
            <a:ext cx="12486737" cy="3526790"/>
          </a:xfrm>
          <a:prstGeom prst="rect">
            <a:avLst/>
          </a:prstGeom>
        </p:spPr>
        <p:txBody>
          <a:bodyPr anchor="t" rtlCol="false" tIns="0" lIns="0" bIns="0" rIns="0">
            <a:spAutoFit/>
          </a:bodyPr>
          <a:lstStyle/>
          <a:p>
            <a:pPr algn="ctr">
              <a:lnSpc>
                <a:spcPts val="9280"/>
              </a:lnSpc>
            </a:pPr>
            <a:r>
              <a:rPr lang="en-US" sz="8000">
                <a:solidFill>
                  <a:srgbClr val="26459B"/>
                </a:solidFill>
                <a:latin typeface="League Spartan"/>
                <a:ea typeface="League Spartan"/>
                <a:cs typeface="League Spartan"/>
                <a:sym typeface="League Spartan"/>
              </a:rPr>
              <a:t>GeeksHacking - Geek Connect: Find Your Tribe IRL </a:t>
            </a:r>
          </a:p>
        </p:txBody>
      </p:sp>
      <p:sp>
        <p:nvSpPr>
          <p:cNvPr name="TextBox 7" id="7"/>
          <p:cNvSpPr txBox="true"/>
          <p:nvPr/>
        </p:nvSpPr>
        <p:spPr>
          <a:xfrm rot="0">
            <a:off x="6868923" y="6448789"/>
            <a:ext cx="4550153" cy="2563512"/>
          </a:xfrm>
          <a:prstGeom prst="rect">
            <a:avLst/>
          </a:prstGeom>
        </p:spPr>
        <p:txBody>
          <a:bodyPr anchor="t" rtlCol="false" tIns="0" lIns="0" bIns="0" rIns="0">
            <a:spAutoFit/>
          </a:bodyPr>
          <a:lstStyle/>
          <a:p>
            <a:pPr algn="ctr">
              <a:lnSpc>
                <a:spcPts val="4024"/>
              </a:lnSpc>
            </a:pPr>
            <a:r>
              <a:rPr lang="en-US" sz="3096">
                <a:solidFill>
                  <a:srgbClr val="000000"/>
                </a:solidFill>
                <a:latin typeface="Poppins"/>
                <a:ea typeface="Poppins"/>
                <a:cs typeface="Poppins"/>
                <a:sym typeface="Poppins"/>
              </a:rPr>
              <a:t>Shubham Jariwala </a:t>
            </a:r>
          </a:p>
          <a:p>
            <a:pPr algn="ctr">
              <a:lnSpc>
                <a:spcPts val="4024"/>
              </a:lnSpc>
            </a:pPr>
            <a:r>
              <a:rPr lang="en-US" sz="3096">
                <a:solidFill>
                  <a:srgbClr val="000000"/>
                </a:solidFill>
                <a:latin typeface="Poppins"/>
                <a:ea typeface="Poppins"/>
                <a:cs typeface="Poppins"/>
                <a:sym typeface="Poppins"/>
              </a:rPr>
              <a:t>Aidan Ong</a:t>
            </a:r>
          </a:p>
          <a:p>
            <a:pPr algn="ctr">
              <a:lnSpc>
                <a:spcPts val="4024"/>
              </a:lnSpc>
            </a:pPr>
            <a:r>
              <a:rPr lang="en-US" sz="3096">
                <a:solidFill>
                  <a:srgbClr val="000000"/>
                </a:solidFill>
                <a:latin typeface="Poppins"/>
                <a:ea typeface="Poppins"/>
                <a:cs typeface="Poppins"/>
                <a:sym typeface="Poppins"/>
              </a:rPr>
              <a:t>Leonel Lim</a:t>
            </a:r>
          </a:p>
          <a:p>
            <a:pPr algn="ctr">
              <a:lnSpc>
                <a:spcPts val="4024"/>
              </a:lnSpc>
            </a:pPr>
            <a:r>
              <a:rPr lang="en-US" sz="3096">
                <a:solidFill>
                  <a:srgbClr val="000000"/>
                </a:solidFill>
                <a:latin typeface="Poppins"/>
                <a:ea typeface="Poppins"/>
                <a:cs typeface="Poppins"/>
                <a:sym typeface="Poppins"/>
              </a:rPr>
              <a:t>Tristan Amadeus Surya</a:t>
            </a:r>
          </a:p>
          <a:p>
            <a:pPr algn="ctr" marL="0" indent="0" lvl="0">
              <a:lnSpc>
                <a:spcPts val="4024"/>
              </a:lnSpc>
              <a:spcBef>
                <a:spcPct val="0"/>
              </a:spcBef>
            </a:pPr>
            <a:r>
              <a:rPr lang="en-US" sz="3096">
                <a:solidFill>
                  <a:srgbClr val="000000"/>
                </a:solidFill>
                <a:latin typeface="Poppins"/>
                <a:ea typeface="Poppins"/>
                <a:cs typeface="Poppins"/>
                <a:sym typeface="Poppins"/>
              </a:rPr>
              <a:t>Stephen Ng</a:t>
            </a:r>
          </a:p>
        </p:txBody>
      </p:sp>
      <p:sp>
        <p:nvSpPr>
          <p:cNvPr name="Freeform 8" id="8"/>
          <p:cNvSpPr/>
          <p:nvPr/>
        </p:nvSpPr>
        <p:spPr>
          <a:xfrm flipH="false" flipV="false" rot="3759799">
            <a:off x="13837928" y="-2998914"/>
            <a:ext cx="7315200" cy="3694176"/>
          </a:xfrm>
          <a:custGeom>
            <a:avLst/>
            <a:gdLst/>
            <a:ahLst/>
            <a:cxnLst/>
            <a:rect r="r" b="b" t="t" l="l"/>
            <a:pathLst>
              <a:path h="3694176" w="7315200">
                <a:moveTo>
                  <a:pt x="0" y="0"/>
                </a:moveTo>
                <a:lnTo>
                  <a:pt x="7315200" y="0"/>
                </a:lnTo>
                <a:lnTo>
                  <a:pt x="7315200" y="3694176"/>
                </a:lnTo>
                <a:lnTo>
                  <a:pt x="0" y="3694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CBE4FF"/>
        </a:solidFill>
      </p:bgPr>
    </p:bg>
    <p:spTree>
      <p:nvGrpSpPr>
        <p:cNvPr id="1" name=""/>
        <p:cNvGrpSpPr/>
        <p:nvPr/>
      </p:nvGrpSpPr>
      <p:grpSpPr>
        <a:xfrm>
          <a:off x="0" y="0"/>
          <a:ext cx="0" cy="0"/>
          <a:chOff x="0" y="0"/>
          <a:chExt cx="0" cy="0"/>
        </a:xfrm>
      </p:grpSpPr>
      <p:sp>
        <p:nvSpPr>
          <p:cNvPr name="TextBox 2" id="2"/>
          <p:cNvSpPr txBox="true"/>
          <p:nvPr/>
        </p:nvSpPr>
        <p:spPr>
          <a:xfrm rot="0">
            <a:off x="3160024" y="5981700"/>
            <a:ext cx="11967951" cy="981075"/>
          </a:xfrm>
          <a:prstGeom prst="rect">
            <a:avLst/>
          </a:prstGeom>
        </p:spPr>
        <p:txBody>
          <a:bodyPr anchor="t" rtlCol="false" tIns="0" lIns="0" bIns="0" rIns="0">
            <a:spAutoFit/>
          </a:bodyPr>
          <a:lstStyle/>
          <a:p>
            <a:pPr algn="ctr">
              <a:lnSpc>
                <a:spcPts val="7200"/>
              </a:lnSpc>
            </a:pPr>
            <a:r>
              <a:rPr lang="en-US" sz="6000" b="true">
                <a:solidFill>
                  <a:srgbClr val="013880"/>
                </a:solidFill>
                <a:latin typeface="Poppins Bold"/>
                <a:ea typeface="Poppins Bold"/>
                <a:cs typeface="Poppins Bold"/>
                <a:sym typeface="Poppins Bold"/>
              </a:rPr>
              <a:t>Considerations</a:t>
            </a:r>
          </a:p>
        </p:txBody>
      </p:sp>
      <p:sp>
        <p:nvSpPr>
          <p:cNvPr name="TextBox 3" id="3"/>
          <p:cNvSpPr txBox="true"/>
          <p:nvPr/>
        </p:nvSpPr>
        <p:spPr>
          <a:xfrm rot="0">
            <a:off x="5633812" y="2819400"/>
            <a:ext cx="7020376" cy="3228975"/>
          </a:xfrm>
          <a:prstGeom prst="rect">
            <a:avLst/>
          </a:prstGeom>
        </p:spPr>
        <p:txBody>
          <a:bodyPr anchor="t" rtlCol="false" tIns="0" lIns="0" bIns="0" rIns="0">
            <a:spAutoFit/>
          </a:bodyPr>
          <a:lstStyle/>
          <a:p>
            <a:pPr algn="ctr">
              <a:lnSpc>
                <a:spcPts val="24000"/>
              </a:lnSpc>
            </a:pPr>
            <a:r>
              <a:rPr lang="en-US" sz="20000" b="true">
                <a:solidFill>
                  <a:srgbClr val="013880"/>
                </a:solidFill>
                <a:latin typeface="Poppins Bold"/>
                <a:ea typeface="Poppins Bold"/>
                <a:cs typeface="Poppins Bold"/>
                <a:sym typeface="Poppins Bold"/>
              </a:rPr>
              <a:t>03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grpSp>
        <p:nvGrpSpPr>
          <p:cNvPr name="Group 2" id="2"/>
          <p:cNvGrpSpPr/>
          <p:nvPr/>
        </p:nvGrpSpPr>
        <p:grpSpPr>
          <a:xfrm rot="0">
            <a:off x="3913960" y="2725038"/>
            <a:ext cx="13867425" cy="3587759"/>
            <a:chOff x="0" y="0"/>
            <a:chExt cx="5058874" cy="1308824"/>
          </a:xfrm>
        </p:grpSpPr>
        <p:sp>
          <p:nvSpPr>
            <p:cNvPr name="Freeform 3" id="3"/>
            <p:cNvSpPr/>
            <p:nvPr/>
          </p:nvSpPr>
          <p:spPr>
            <a:xfrm flipH="false" flipV="false" rot="0">
              <a:off x="0" y="0"/>
              <a:ext cx="5058875" cy="1308824"/>
            </a:xfrm>
            <a:custGeom>
              <a:avLst/>
              <a:gdLst/>
              <a:ahLst/>
              <a:cxnLst/>
              <a:rect r="r" b="b" t="t" l="l"/>
              <a:pathLst>
                <a:path h="1308824" w="5058875">
                  <a:moveTo>
                    <a:pt x="0" y="0"/>
                  </a:moveTo>
                  <a:lnTo>
                    <a:pt x="5058875" y="0"/>
                  </a:lnTo>
                  <a:lnTo>
                    <a:pt x="5058875" y="1308824"/>
                  </a:lnTo>
                  <a:lnTo>
                    <a:pt x="0" y="1308824"/>
                  </a:lnTo>
                  <a:close/>
                </a:path>
              </a:pathLst>
            </a:custGeom>
            <a:solidFill>
              <a:srgbClr val="FFFFFF"/>
            </a:solidFill>
          </p:spPr>
        </p:sp>
      </p:grpSp>
      <p:sp>
        <p:nvSpPr>
          <p:cNvPr name="Freeform 4" id="4"/>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913960" y="6560196"/>
            <a:ext cx="13867425" cy="3430274"/>
            <a:chOff x="0" y="0"/>
            <a:chExt cx="5058874" cy="1251373"/>
          </a:xfrm>
        </p:grpSpPr>
        <p:sp>
          <p:nvSpPr>
            <p:cNvPr name="Freeform 6" id="6"/>
            <p:cNvSpPr/>
            <p:nvPr/>
          </p:nvSpPr>
          <p:spPr>
            <a:xfrm flipH="false" flipV="false" rot="0">
              <a:off x="0" y="0"/>
              <a:ext cx="5058875" cy="1251373"/>
            </a:xfrm>
            <a:custGeom>
              <a:avLst/>
              <a:gdLst/>
              <a:ahLst/>
              <a:cxnLst/>
              <a:rect r="r" b="b" t="t" l="l"/>
              <a:pathLst>
                <a:path h="1251373" w="5058875">
                  <a:moveTo>
                    <a:pt x="0" y="0"/>
                  </a:moveTo>
                  <a:lnTo>
                    <a:pt x="5058875" y="0"/>
                  </a:lnTo>
                  <a:lnTo>
                    <a:pt x="5058875" y="1251373"/>
                  </a:lnTo>
                  <a:lnTo>
                    <a:pt x="0" y="1251373"/>
                  </a:lnTo>
                  <a:close/>
                </a:path>
              </a:pathLst>
            </a:custGeom>
            <a:solidFill>
              <a:srgbClr val="FFFFFF"/>
            </a:solidFill>
          </p:spPr>
        </p:sp>
      </p:grpSp>
      <p:grpSp>
        <p:nvGrpSpPr>
          <p:cNvPr name="Group 7" id="7"/>
          <p:cNvGrpSpPr/>
          <p:nvPr/>
        </p:nvGrpSpPr>
        <p:grpSpPr>
          <a:xfrm rot="0">
            <a:off x="506615" y="2725038"/>
            <a:ext cx="3268935" cy="3587759"/>
            <a:chOff x="0" y="0"/>
            <a:chExt cx="516199" cy="566544"/>
          </a:xfrm>
        </p:grpSpPr>
        <p:sp>
          <p:nvSpPr>
            <p:cNvPr name="Freeform 8" id="8"/>
            <p:cNvSpPr/>
            <p:nvPr/>
          </p:nvSpPr>
          <p:spPr>
            <a:xfrm flipH="false" flipV="false" rot="0">
              <a:off x="0" y="0"/>
              <a:ext cx="516199" cy="566544"/>
            </a:xfrm>
            <a:custGeom>
              <a:avLst/>
              <a:gdLst/>
              <a:ahLst/>
              <a:cxnLst/>
              <a:rect r="r" b="b" t="t" l="l"/>
              <a:pathLst>
                <a:path h="566544" w="516199">
                  <a:moveTo>
                    <a:pt x="0" y="0"/>
                  </a:moveTo>
                  <a:lnTo>
                    <a:pt x="516199" y="0"/>
                  </a:lnTo>
                  <a:lnTo>
                    <a:pt x="516199" y="566544"/>
                  </a:lnTo>
                  <a:lnTo>
                    <a:pt x="0" y="566544"/>
                  </a:lnTo>
                  <a:close/>
                </a:path>
              </a:pathLst>
            </a:custGeom>
            <a:solidFill>
              <a:srgbClr val="FFFFFF"/>
            </a:solidFill>
          </p:spPr>
        </p:sp>
      </p:grpSp>
      <p:sp>
        <p:nvSpPr>
          <p:cNvPr name="Freeform 9" id="9"/>
          <p:cNvSpPr/>
          <p:nvPr/>
        </p:nvSpPr>
        <p:spPr>
          <a:xfrm flipH="false" flipV="false" rot="0">
            <a:off x="4121359" y="5152052"/>
            <a:ext cx="952022" cy="831829"/>
          </a:xfrm>
          <a:custGeom>
            <a:avLst/>
            <a:gdLst/>
            <a:ahLst/>
            <a:cxnLst/>
            <a:rect r="r" b="b" t="t" l="l"/>
            <a:pathLst>
              <a:path h="831829" w="952022">
                <a:moveTo>
                  <a:pt x="0" y="0"/>
                </a:moveTo>
                <a:lnTo>
                  <a:pt x="952022" y="0"/>
                </a:lnTo>
                <a:lnTo>
                  <a:pt x="952022" y="831829"/>
                </a:lnTo>
                <a:lnTo>
                  <a:pt x="0" y="8318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506615" y="6560196"/>
            <a:ext cx="3268935" cy="3430274"/>
            <a:chOff x="0" y="0"/>
            <a:chExt cx="516199" cy="541676"/>
          </a:xfrm>
        </p:grpSpPr>
        <p:sp>
          <p:nvSpPr>
            <p:cNvPr name="Freeform 11" id="11"/>
            <p:cNvSpPr/>
            <p:nvPr/>
          </p:nvSpPr>
          <p:spPr>
            <a:xfrm flipH="false" flipV="false" rot="0">
              <a:off x="0" y="0"/>
              <a:ext cx="516199" cy="541676"/>
            </a:xfrm>
            <a:custGeom>
              <a:avLst/>
              <a:gdLst/>
              <a:ahLst/>
              <a:cxnLst/>
              <a:rect r="r" b="b" t="t" l="l"/>
              <a:pathLst>
                <a:path h="541676" w="516199">
                  <a:moveTo>
                    <a:pt x="0" y="0"/>
                  </a:moveTo>
                  <a:lnTo>
                    <a:pt x="516199" y="0"/>
                  </a:lnTo>
                  <a:lnTo>
                    <a:pt x="516199" y="541676"/>
                  </a:lnTo>
                  <a:lnTo>
                    <a:pt x="0" y="541676"/>
                  </a:lnTo>
                  <a:close/>
                </a:path>
              </a:pathLst>
            </a:custGeom>
            <a:solidFill>
              <a:srgbClr val="FFFFFF"/>
            </a:solidFill>
          </p:spPr>
        </p:sp>
      </p:grpSp>
      <p:sp>
        <p:nvSpPr>
          <p:cNvPr name="Freeform 12" id="12"/>
          <p:cNvSpPr/>
          <p:nvPr/>
        </p:nvSpPr>
        <p:spPr>
          <a:xfrm flipH="false" flipV="false" rot="0">
            <a:off x="686179" y="3033615"/>
            <a:ext cx="2970606" cy="2970606"/>
          </a:xfrm>
          <a:custGeom>
            <a:avLst/>
            <a:gdLst/>
            <a:ahLst/>
            <a:cxnLst/>
            <a:rect r="r" b="b" t="t" l="l"/>
            <a:pathLst>
              <a:path h="2970606" w="2970606">
                <a:moveTo>
                  <a:pt x="0" y="0"/>
                </a:moveTo>
                <a:lnTo>
                  <a:pt x="2970606" y="0"/>
                </a:lnTo>
                <a:lnTo>
                  <a:pt x="2970606" y="2970606"/>
                </a:lnTo>
                <a:lnTo>
                  <a:pt x="0" y="2970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45077" y="3033615"/>
            <a:ext cx="554980" cy="982266"/>
          </a:xfrm>
          <a:custGeom>
            <a:avLst/>
            <a:gdLst/>
            <a:ahLst/>
            <a:cxnLst/>
            <a:rect r="r" b="b" t="t" l="l"/>
            <a:pathLst>
              <a:path h="982266" w="554980">
                <a:moveTo>
                  <a:pt x="0" y="0"/>
                </a:moveTo>
                <a:lnTo>
                  <a:pt x="554980" y="0"/>
                </a:lnTo>
                <a:lnTo>
                  <a:pt x="554980" y="982266"/>
                </a:lnTo>
                <a:lnTo>
                  <a:pt x="0" y="9822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273039">
            <a:off x="2195242" y="3100749"/>
            <a:ext cx="554980" cy="982266"/>
          </a:xfrm>
          <a:custGeom>
            <a:avLst/>
            <a:gdLst/>
            <a:ahLst/>
            <a:cxnLst/>
            <a:rect r="r" b="b" t="t" l="l"/>
            <a:pathLst>
              <a:path h="982266" w="554980">
                <a:moveTo>
                  <a:pt x="0" y="0"/>
                </a:moveTo>
                <a:lnTo>
                  <a:pt x="554980" y="0"/>
                </a:lnTo>
                <a:lnTo>
                  <a:pt x="554980" y="982266"/>
                </a:lnTo>
                <a:lnTo>
                  <a:pt x="0" y="9822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589261" y="6755582"/>
            <a:ext cx="1103642" cy="1394808"/>
          </a:xfrm>
          <a:custGeom>
            <a:avLst/>
            <a:gdLst/>
            <a:ahLst/>
            <a:cxnLst/>
            <a:rect r="r" b="b" t="t" l="l"/>
            <a:pathLst>
              <a:path h="1394808" w="1103642">
                <a:moveTo>
                  <a:pt x="0" y="0"/>
                </a:moveTo>
                <a:lnTo>
                  <a:pt x="1103642" y="0"/>
                </a:lnTo>
                <a:lnTo>
                  <a:pt x="1103642" y="1394809"/>
                </a:lnTo>
                <a:lnTo>
                  <a:pt x="0" y="13948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509340" y="8444571"/>
            <a:ext cx="1263484" cy="1344132"/>
          </a:xfrm>
          <a:custGeom>
            <a:avLst/>
            <a:gdLst/>
            <a:ahLst/>
            <a:cxnLst/>
            <a:rect r="r" b="b" t="t" l="l"/>
            <a:pathLst>
              <a:path h="1344132" w="1263484">
                <a:moveTo>
                  <a:pt x="0" y="0"/>
                </a:moveTo>
                <a:lnTo>
                  <a:pt x="1263484" y="0"/>
                </a:lnTo>
                <a:lnTo>
                  <a:pt x="1263484" y="1344132"/>
                </a:lnTo>
                <a:lnTo>
                  <a:pt x="0" y="13441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p:nvPr/>
        </p:nvGrpSpPr>
        <p:grpSpPr>
          <a:xfrm rot="0">
            <a:off x="4242039" y="2797982"/>
            <a:ext cx="13400282" cy="1957830"/>
            <a:chOff x="0" y="0"/>
            <a:chExt cx="17867043" cy="2610440"/>
          </a:xfrm>
        </p:grpSpPr>
        <p:sp>
          <p:nvSpPr>
            <p:cNvPr name="TextBox 18" id="18"/>
            <p:cNvSpPr txBox="true"/>
            <p:nvPr/>
          </p:nvSpPr>
          <p:spPr>
            <a:xfrm rot="0">
              <a:off x="0" y="-57150"/>
              <a:ext cx="17867043" cy="643044"/>
            </a:xfrm>
            <a:prstGeom prst="rect">
              <a:avLst/>
            </a:prstGeom>
          </p:spPr>
          <p:txBody>
            <a:bodyPr anchor="t" rtlCol="false" tIns="0" lIns="0" bIns="0" rIns="0">
              <a:spAutoFit/>
            </a:bodyPr>
            <a:lstStyle/>
            <a:p>
              <a:pPr algn="l">
                <a:lnSpc>
                  <a:spcPts val="3769"/>
                </a:lnSpc>
              </a:pPr>
              <a:r>
                <a:rPr lang="en-US" sz="2899" b="true">
                  <a:solidFill>
                    <a:srgbClr val="003EA8"/>
                  </a:solidFill>
                  <a:latin typeface="Telegraf Heavy"/>
                  <a:ea typeface="Telegraf Heavy"/>
                  <a:cs typeface="Telegraf Heavy"/>
                  <a:sym typeface="Telegraf Heavy"/>
                </a:rPr>
                <a:t>Technical Exploration</a:t>
              </a:r>
            </a:p>
          </p:txBody>
        </p:sp>
        <p:sp>
          <p:nvSpPr>
            <p:cNvPr name="TextBox 19" id="19"/>
            <p:cNvSpPr txBox="true"/>
            <p:nvPr/>
          </p:nvSpPr>
          <p:spPr>
            <a:xfrm rot="0">
              <a:off x="0" y="679193"/>
              <a:ext cx="17867043" cy="1931247"/>
            </a:xfrm>
            <a:prstGeom prst="rect">
              <a:avLst/>
            </a:prstGeom>
          </p:spPr>
          <p:txBody>
            <a:bodyPr anchor="t" rtlCol="false" tIns="0" lIns="0" bIns="0" rIns="0">
              <a:spAutoFit/>
            </a:bodyPr>
            <a:lstStyle/>
            <a:p>
              <a:pPr algn="l" marL="474979" indent="-237490" lvl="1">
                <a:lnSpc>
                  <a:spcPts val="2859"/>
                </a:lnSpc>
                <a:buFont typeface="Arial"/>
                <a:buChar char="•"/>
              </a:pPr>
              <a:r>
                <a:rPr lang="en-US" b="true" sz="2199">
                  <a:solidFill>
                    <a:srgbClr val="000000"/>
                  </a:solidFill>
                  <a:latin typeface="Poppins Bold"/>
                  <a:ea typeface="Poppins Bold"/>
                  <a:cs typeface="Poppins Bold"/>
                  <a:sym typeface="Poppins Bold"/>
                </a:rPr>
                <a:t>Geocoding API (explained earlier!) and k-means clustering (lat-long coordinates)</a:t>
              </a:r>
            </a:p>
            <a:p>
              <a:pPr algn="l" marL="474979" indent="-237490" lvl="1">
                <a:lnSpc>
                  <a:spcPts val="2859"/>
                </a:lnSpc>
                <a:buFont typeface="Arial"/>
                <a:buChar char="•"/>
              </a:pPr>
              <a:r>
                <a:rPr lang="en-US" b="true" sz="2199">
                  <a:solidFill>
                    <a:srgbClr val="000000"/>
                  </a:solidFill>
                  <a:latin typeface="Poppins Bold"/>
                  <a:ea typeface="Poppins Bold"/>
                  <a:cs typeface="Poppins Bold"/>
                  <a:sym typeface="Poppins Bold"/>
                </a:rPr>
                <a:t>k-means </a:t>
              </a:r>
              <a:r>
                <a:rPr lang="en-US" sz="2199">
                  <a:solidFill>
                    <a:srgbClr val="000000"/>
                  </a:solidFill>
                  <a:latin typeface="Poppins"/>
                  <a:ea typeface="Poppins"/>
                  <a:cs typeface="Poppins"/>
                  <a:sym typeface="Poppins"/>
                </a:rPr>
                <a:t>groups code learning, </a:t>
              </a:r>
              <a:r>
                <a:rPr lang="en-US" b="true" sz="2199">
                  <a:solidFill>
                    <a:srgbClr val="000000"/>
                  </a:solidFill>
                  <a:latin typeface="Poppins Bold"/>
                  <a:ea typeface="Poppins Bold"/>
                  <a:cs typeface="Poppins Bold"/>
                  <a:sym typeface="Poppins Bold"/>
                </a:rPr>
                <a:t>k-modes</a:t>
              </a:r>
              <a:r>
                <a:rPr lang="en-US" sz="2199">
                  <a:solidFill>
                    <a:srgbClr val="000000"/>
                  </a:solidFill>
                  <a:latin typeface="Poppins"/>
                  <a:ea typeface="Poppins"/>
                  <a:cs typeface="Poppins"/>
                  <a:sym typeface="Poppins"/>
                </a:rPr>
                <a:t> groups hobbies, normal filter for industry roles</a:t>
              </a:r>
            </a:p>
            <a:p>
              <a:pPr algn="l" marL="474979" indent="-237490" lvl="1">
                <a:lnSpc>
                  <a:spcPts val="2859"/>
                </a:lnSpc>
                <a:buFont typeface="Arial"/>
                <a:buChar char="•"/>
              </a:pPr>
              <a:r>
                <a:rPr lang="en-US" b="true" sz="2199">
                  <a:solidFill>
                    <a:srgbClr val="000000"/>
                  </a:solidFill>
                  <a:latin typeface="Poppins Bold"/>
                  <a:ea typeface="Poppins Bold"/>
                  <a:cs typeface="Poppins Bold"/>
                  <a:sym typeface="Poppins Bold"/>
                </a:rPr>
                <a:t>Impose constraints </a:t>
              </a:r>
              <a:r>
                <a:rPr lang="en-US" sz="2199">
                  <a:solidFill>
                    <a:srgbClr val="000000"/>
                  </a:solidFill>
                  <a:latin typeface="Poppins"/>
                  <a:ea typeface="Poppins"/>
                  <a:cs typeface="Poppins"/>
                  <a:sym typeface="Poppins"/>
                </a:rPr>
                <a:t>on tribe sizes (6-11 members)</a:t>
              </a:r>
            </a:p>
            <a:p>
              <a:pPr algn="l" marL="474979" indent="-237490" lvl="1">
                <a:lnSpc>
                  <a:spcPts val="2859"/>
                </a:lnSpc>
                <a:buFont typeface="Arial"/>
                <a:buChar char="•"/>
              </a:pPr>
              <a:r>
                <a:rPr lang="en-US" b="true" sz="2199">
                  <a:solidFill>
                    <a:srgbClr val="000000"/>
                  </a:solidFill>
                  <a:latin typeface="Poppins Bold"/>
                  <a:ea typeface="Poppins Bold"/>
                  <a:cs typeface="Poppins Bold"/>
                  <a:sym typeface="Poppins Bold"/>
                </a:rPr>
                <a:t>Match NEW users </a:t>
              </a:r>
              <a:r>
                <a:rPr lang="en-US" sz="2199">
                  <a:solidFill>
                    <a:srgbClr val="000000"/>
                  </a:solidFill>
                  <a:latin typeface="Poppins"/>
                  <a:ea typeface="Poppins"/>
                  <a:cs typeface="Poppins"/>
                  <a:sym typeface="Poppins"/>
                </a:rPr>
                <a:t>with </a:t>
              </a:r>
              <a:r>
                <a:rPr lang="en-US" b="true" sz="2199">
                  <a:solidFill>
                    <a:srgbClr val="000000"/>
                  </a:solidFill>
                  <a:latin typeface="Poppins Bold"/>
                  <a:ea typeface="Poppins Bold"/>
                  <a:cs typeface="Poppins Bold"/>
                  <a:sym typeface="Poppins Bold"/>
                </a:rPr>
                <a:t>decision trees</a:t>
              </a:r>
              <a:r>
                <a:rPr lang="en-US" sz="2199">
                  <a:solidFill>
                    <a:srgbClr val="000000"/>
                  </a:solidFill>
                  <a:latin typeface="Poppins"/>
                  <a:ea typeface="Poppins"/>
                  <a:cs typeface="Poppins"/>
                  <a:sym typeface="Poppins"/>
                </a:rPr>
                <a:t> from database for smart real-time sorting.</a:t>
              </a:r>
            </a:p>
          </p:txBody>
        </p:sp>
      </p:grpSp>
      <p:sp>
        <p:nvSpPr>
          <p:cNvPr name="TextBox 20" id="20"/>
          <p:cNvSpPr txBox="true"/>
          <p:nvPr/>
        </p:nvSpPr>
        <p:spPr>
          <a:xfrm rot="0">
            <a:off x="4121359" y="1842715"/>
            <a:ext cx="10045282" cy="581025"/>
          </a:xfrm>
          <a:prstGeom prst="rect">
            <a:avLst/>
          </a:prstGeom>
        </p:spPr>
        <p:txBody>
          <a:bodyPr anchor="t" rtlCol="false" tIns="0" lIns="0" bIns="0" rIns="0">
            <a:spAutoFit/>
          </a:bodyPr>
          <a:lstStyle/>
          <a:p>
            <a:pPr algn="ctr">
              <a:lnSpc>
                <a:spcPts val="4200"/>
              </a:lnSpc>
            </a:pPr>
            <a:r>
              <a:rPr lang="en-US" sz="3500" b="true">
                <a:solidFill>
                  <a:srgbClr val="FFFFFF"/>
                </a:solidFill>
                <a:latin typeface="Telegraf Bold"/>
                <a:ea typeface="Telegraf Bold"/>
                <a:cs typeface="Telegraf Bold"/>
                <a:sym typeface="Telegraf Bold"/>
              </a:rPr>
              <a:t>Analysis</a:t>
            </a:r>
          </a:p>
        </p:txBody>
      </p:sp>
      <p:sp>
        <p:nvSpPr>
          <p:cNvPr name="TextBox 21" id="21"/>
          <p:cNvSpPr txBox="true"/>
          <p:nvPr/>
        </p:nvSpPr>
        <p:spPr>
          <a:xfrm rot="0">
            <a:off x="807672" y="619125"/>
            <a:ext cx="7020376" cy="771525"/>
          </a:xfrm>
          <a:prstGeom prst="rect">
            <a:avLst/>
          </a:prstGeom>
        </p:spPr>
        <p:txBody>
          <a:bodyPr anchor="t" rtlCol="false" tIns="0" lIns="0" bIns="0" rIns="0">
            <a:spAutoFit/>
          </a:bodyPr>
          <a:lstStyle/>
          <a:p>
            <a:pPr algn="ctr">
              <a:lnSpc>
                <a:spcPts val="5759"/>
              </a:lnSpc>
            </a:pPr>
            <a:r>
              <a:rPr lang="en-US" sz="4800" b="true">
                <a:solidFill>
                  <a:srgbClr val="013880"/>
                </a:solidFill>
                <a:latin typeface="Poppins Bold"/>
                <a:ea typeface="Poppins Bold"/>
                <a:cs typeface="Poppins Bold"/>
                <a:sym typeface="Poppins Bold"/>
              </a:rPr>
              <a:t>Considerations</a:t>
            </a:r>
          </a:p>
        </p:txBody>
      </p:sp>
      <p:grpSp>
        <p:nvGrpSpPr>
          <p:cNvPr name="Group 22" id="22"/>
          <p:cNvGrpSpPr/>
          <p:nvPr/>
        </p:nvGrpSpPr>
        <p:grpSpPr>
          <a:xfrm rot="0">
            <a:off x="4242039" y="6633139"/>
            <a:ext cx="13400282" cy="1595879"/>
            <a:chOff x="0" y="0"/>
            <a:chExt cx="17867043" cy="2127839"/>
          </a:xfrm>
        </p:grpSpPr>
        <p:sp>
          <p:nvSpPr>
            <p:cNvPr name="TextBox 23" id="23"/>
            <p:cNvSpPr txBox="true"/>
            <p:nvPr/>
          </p:nvSpPr>
          <p:spPr>
            <a:xfrm rot="0">
              <a:off x="0" y="-57150"/>
              <a:ext cx="17867043" cy="643043"/>
            </a:xfrm>
            <a:prstGeom prst="rect">
              <a:avLst/>
            </a:prstGeom>
          </p:spPr>
          <p:txBody>
            <a:bodyPr anchor="t" rtlCol="false" tIns="0" lIns="0" bIns="0" rIns="0">
              <a:spAutoFit/>
            </a:bodyPr>
            <a:lstStyle/>
            <a:p>
              <a:pPr algn="l">
                <a:lnSpc>
                  <a:spcPts val="3770"/>
                </a:lnSpc>
              </a:pPr>
              <a:r>
                <a:rPr lang="en-US" sz="2900" b="true">
                  <a:solidFill>
                    <a:srgbClr val="003EA8"/>
                  </a:solidFill>
                  <a:latin typeface="Telegraf Heavy"/>
                  <a:ea typeface="Telegraf Heavy"/>
                  <a:cs typeface="Telegraf Heavy"/>
                  <a:sym typeface="Telegraf Heavy"/>
                </a:rPr>
                <a:t>Cost Feasibility</a:t>
              </a:r>
            </a:p>
          </p:txBody>
        </p:sp>
        <p:sp>
          <p:nvSpPr>
            <p:cNvPr name="TextBox 24" id="24"/>
            <p:cNvSpPr txBox="true"/>
            <p:nvPr/>
          </p:nvSpPr>
          <p:spPr>
            <a:xfrm rot="0">
              <a:off x="0" y="679193"/>
              <a:ext cx="17867043" cy="144864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GeekHackers volunteers would be maintaining the website, so we will have </a:t>
              </a:r>
              <a:r>
                <a:rPr lang="en-US" b="true" sz="2199">
                  <a:solidFill>
                    <a:srgbClr val="000000"/>
                  </a:solidFill>
                  <a:latin typeface="Poppins Bold"/>
                  <a:ea typeface="Poppins Bold"/>
                  <a:cs typeface="Poppins Bold"/>
                  <a:sym typeface="Poppins Bold"/>
                </a:rPr>
                <a:t>no maintainence costs</a:t>
              </a:r>
              <a:r>
                <a:rPr lang="en-US" sz="2199">
                  <a:solidFill>
                    <a:srgbClr val="000000"/>
                  </a:solidFill>
                  <a:latin typeface="Poppins"/>
                  <a:ea typeface="Poppins"/>
                  <a:cs typeface="Poppins"/>
                  <a:sym typeface="Poppins"/>
                </a:rPr>
                <a:t>. </a:t>
              </a:r>
            </a:p>
            <a:p>
              <a:pPr algn="l" marL="474979" indent="-237490" lvl="1">
                <a:lnSpc>
                  <a:spcPts val="2859"/>
                </a:lnSpc>
                <a:buFont typeface="Arial"/>
                <a:buChar char="•"/>
              </a:pPr>
              <a:r>
                <a:rPr lang="en-US" sz="2199">
                  <a:solidFill>
                    <a:srgbClr val="000000"/>
                  </a:solidFill>
                  <a:latin typeface="Poppins"/>
                  <a:ea typeface="Poppins"/>
                  <a:cs typeface="Poppins"/>
                  <a:sym typeface="Poppins"/>
                </a:rPr>
                <a:t>We can open a GoFundMe for </a:t>
              </a:r>
              <a:r>
                <a:rPr lang="en-US" b="true" sz="2199">
                  <a:solidFill>
                    <a:srgbClr val="000000"/>
                  </a:solidFill>
                  <a:latin typeface="Poppins Bold"/>
                  <a:ea typeface="Poppins Bold"/>
                  <a:cs typeface="Poppins Bold"/>
                  <a:sym typeface="Poppins Bold"/>
                </a:rPr>
                <a:t>raising funds</a:t>
              </a:r>
              <a:r>
                <a:rPr lang="en-US" sz="2199">
                  <a:solidFill>
                    <a:srgbClr val="000000"/>
                  </a:solidFill>
                  <a:latin typeface="Poppins"/>
                  <a:ea typeface="Poppins"/>
                  <a:cs typeface="Poppins"/>
                  <a:sym typeface="Poppins"/>
                </a:rPr>
                <a:t> towards further development of the site</a:t>
              </a:r>
            </a:p>
          </p:txBody>
        </p:sp>
      </p:grpSp>
      <p:sp>
        <p:nvSpPr>
          <p:cNvPr name="TextBox 25" id="25"/>
          <p:cNvSpPr txBox="true"/>
          <p:nvPr/>
        </p:nvSpPr>
        <p:spPr>
          <a:xfrm rot="0">
            <a:off x="5329172" y="5181887"/>
            <a:ext cx="12313149" cy="734060"/>
          </a:xfrm>
          <a:prstGeom prst="rect">
            <a:avLst/>
          </a:prstGeom>
        </p:spPr>
        <p:txBody>
          <a:bodyPr anchor="t" rtlCol="false" tIns="0" lIns="0" bIns="0" rIns="0">
            <a:spAutoFit/>
          </a:bodyPr>
          <a:lstStyle/>
          <a:p>
            <a:pPr algn="l">
              <a:lnSpc>
                <a:spcPts val="2859"/>
              </a:lnSpc>
            </a:pPr>
            <a:r>
              <a:rPr lang="en-US" sz="2199">
                <a:solidFill>
                  <a:srgbClr val="000000"/>
                </a:solidFill>
                <a:latin typeface="Poppins"/>
                <a:ea typeface="Poppins"/>
                <a:cs typeface="Poppins"/>
                <a:sym typeface="Poppins"/>
              </a:rPr>
              <a:t>Forced k-means prevented outliers. </a:t>
            </a:r>
          </a:p>
          <a:p>
            <a:pPr algn="l">
              <a:lnSpc>
                <a:spcPts val="2859"/>
              </a:lnSpc>
              <a:spcBef>
                <a:spcPct val="0"/>
              </a:spcBef>
            </a:pPr>
            <a:r>
              <a:rPr lang="en-US" sz="2199">
                <a:solidFill>
                  <a:srgbClr val="000000"/>
                </a:solidFill>
                <a:latin typeface="Poppins"/>
                <a:ea typeface="Poppins"/>
                <a:cs typeface="Poppins"/>
                <a:sym typeface="Poppins"/>
              </a:rPr>
              <a:t>Outperformed density-based clustering methods that were too sensitive to noise.</a:t>
            </a:r>
          </a:p>
        </p:txBody>
      </p:sp>
      <p:sp>
        <p:nvSpPr>
          <p:cNvPr name="TextBox 26" id="26"/>
          <p:cNvSpPr txBox="true"/>
          <p:nvPr/>
        </p:nvSpPr>
        <p:spPr>
          <a:xfrm rot="0">
            <a:off x="4242039" y="8453809"/>
            <a:ext cx="13400282" cy="496570"/>
          </a:xfrm>
          <a:prstGeom prst="rect">
            <a:avLst/>
          </a:prstGeom>
        </p:spPr>
        <p:txBody>
          <a:bodyPr anchor="t" rtlCol="false" tIns="0" lIns="0" bIns="0" rIns="0">
            <a:spAutoFit/>
          </a:bodyPr>
          <a:lstStyle/>
          <a:p>
            <a:pPr algn="l">
              <a:lnSpc>
                <a:spcPts val="3770"/>
              </a:lnSpc>
            </a:pPr>
            <a:r>
              <a:rPr lang="en-US" sz="2900" b="true">
                <a:solidFill>
                  <a:srgbClr val="003EA8"/>
                </a:solidFill>
                <a:latin typeface="Telegraf Heavy"/>
                <a:ea typeface="Telegraf Heavy"/>
                <a:cs typeface="Telegraf Heavy"/>
                <a:sym typeface="Telegraf Heavy"/>
              </a:rPr>
              <a:t>Uniqueness and Inclusiveness of ideas</a:t>
            </a:r>
          </a:p>
        </p:txBody>
      </p:sp>
      <p:sp>
        <p:nvSpPr>
          <p:cNvPr name="TextBox 27" id="27"/>
          <p:cNvSpPr txBox="true"/>
          <p:nvPr/>
        </p:nvSpPr>
        <p:spPr>
          <a:xfrm rot="0">
            <a:off x="4242039" y="9010828"/>
            <a:ext cx="13400282" cy="734060"/>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Allow GeekHackers to </a:t>
            </a:r>
            <a:r>
              <a:rPr lang="en-US" b="true" sz="2199">
                <a:solidFill>
                  <a:srgbClr val="000000"/>
                </a:solidFill>
                <a:latin typeface="Poppins Bold"/>
                <a:ea typeface="Poppins Bold"/>
                <a:cs typeface="Poppins Bold"/>
                <a:sym typeface="Poppins Bold"/>
              </a:rPr>
              <a:t>host their own events or propose events</a:t>
            </a:r>
            <a:r>
              <a:rPr lang="en-US" sz="2199">
                <a:solidFill>
                  <a:srgbClr val="000000"/>
                </a:solidFill>
                <a:latin typeface="Poppins"/>
                <a:ea typeface="Poppins"/>
                <a:cs typeface="Poppins"/>
                <a:sym typeface="Poppins"/>
              </a:rPr>
              <a:t> to be held and promoted on the application to set a sense of belonging onto everyone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grpSp>
        <p:nvGrpSpPr>
          <p:cNvPr name="Group 2" id="2"/>
          <p:cNvGrpSpPr/>
          <p:nvPr/>
        </p:nvGrpSpPr>
        <p:grpSpPr>
          <a:xfrm rot="0">
            <a:off x="3913960" y="2725038"/>
            <a:ext cx="13867425" cy="3587759"/>
            <a:chOff x="0" y="0"/>
            <a:chExt cx="5058874" cy="1308824"/>
          </a:xfrm>
        </p:grpSpPr>
        <p:sp>
          <p:nvSpPr>
            <p:cNvPr name="Freeform 3" id="3"/>
            <p:cNvSpPr/>
            <p:nvPr/>
          </p:nvSpPr>
          <p:spPr>
            <a:xfrm flipH="false" flipV="false" rot="0">
              <a:off x="0" y="0"/>
              <a:ext cx="5058875" cy="1308824"/>
            </a:xfrm>
            <a:custGeom>
              <a:avLst/>
              <a:gdLst/>
              <a:ahLst/>
              <a:cxnLst/>
              <a:rect r="r" b="b" t="t" l="l"/>
              <a:pathLst>
                <a:path h="1308824" w="5058875">
                  <a:moveTo>
                    <a:pt x="0" y="0"/>
                  </a:moveTo>
                  <a:lnTo>
                    <a:pt x="5058875" y="0"/>
                  </a:lnTo>
                  <a:lnTo>
                    <a:pt x="5058875" y="1308824"/>
                  </a:lnTo>
                  <a:lnTo>
                    <a:pt x="0" y="1308824"/>
                  </a:lnTo>
                  <a:close/>
                </a:path>
              </a:pathLst>
            </a:custGeom>
            <a:solidFill>
              <a:srgbClr val="FFFFFF"/>
            </a:solidFill>
          </p:spPr>
        </p:sp>
      </p:grpSp>
      <p:sp>
        <p:nvSpPr>
          <p:cNvPr name="Freeform 4" id="4"/>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913960" y="6560196"/>
            <a:ext cx="13867425" cy="3430274"/>
            <a:chOff x="0" y="0"/>
            <a:chExt cx="5058874" cy="1251373"/>
          </a:xfrm>
        </p:grpSpPr>
        <p:sp>
          <p:nvSpPr>
            <p:cNvPr name="Freeform 6" id="6"/>
            <p:cNvSpPr/>
            <p:nvPr/>
          </p:nvSpPr>
          <p:spPr>
            <a:xfrm flipH="false" flipV="false" rot="0">
              <a:off x="0" y="0"/>
              <a:ext cx="5058875" cy="1251373"/>
            </a:xfrm>
            <a:custGeom>
              <a:avLst/>
              <a:gdLst/>
              <a:ahLst/>
              <a:cxnLst/>
              <a:rect r="r" b="b" t="t" l="l"/>
              <a:pathLst>
                <a:path h="1251373" w="5058875">
                  <a:moveTo>
                    <a:pt x="0" y="0"/>
                  </a:moveTo>
                  <a:lnTo>
                    <a:pt x="5058875" y="0"/>
                  </a:lnTo>
                  <a:lnTo>
                    <a:pt x="5058875" y="1251373"/>
                  </a:lnTo>
                  <a:lnTo>
                    <a:pt x="0" y="1251373"/>
                  </a:lnTo>
                  <a:close/>
                </a:path>
              </a:pathLst>
            </a:custGeom>
            <a:solidFill>
              <a:srgbClr val="FFFFFF"/>
            </a:solidFill>
          </p:spPr>
        </p:sp>
      </p:grpSp>
      <p:grpSp>
        <p:nvGrpSpPr>
          <p:cNvPr name="Group 7" id="7"/>
          <p:cNvGrpSpPr/>
          <p:nvPr/>
        </p:nvGrpSpPr>
        <p:grpSpPr>
          <a:xfrm rot="0">
            <a:off x="506615" y="2725038"/>
            <a:ext cx="3268935" cy="3587759"/>
            <a:chOff x="0" y="0"/>
            <a:chExt cx="516199" cy="566544"/>
          </a:xfrm>
        </p:grpSpPr>
        <p:sp>
          <p:nvSpPr>
            <p:cNvPr name="Freeform 8" id="8"/>
            <p:cNvSpPr/>
            <p:nvPr/>
          </p:nvSpPr>
          <p:spPr>
            <a:xfrm flipH="false" flipV="false" rot="0">
              <a:off x="0" y="0"/>
              <a:ext cx="516199" cy="566544"/>
            </a:xfrm>
            <a:custGeom>
              <a:avLst/>
              <a:gdLst/>
              <a:ahLst/>
              <a:cxnLst/>
              <a:rect r="r" b="b" t="t" l="l"/>
              <a:pathLst>
                <a:path h="566544" w="516199">
                  <a:moveTo>
                    <a:pt x="0" y="0"/>
                  </a:moveTo>
                  <a:lnTo>
                    <a:pt x="516199" y="0"/>
                  </a:lnTo>
                  <a:lnTo>
                    <a:pt x="516199" y="566544"/>
                  </a:lnTo>
                  <a:lnTo>
                    <a:pt x="0" y="566544"/>
                  </a:lnTo>
                  <a:close/>
                </a:path>
              </a:pathLst>
            </a:custGeom>
            <a:solidFill>
              <a:srgbClr val="FFFFFF"/>
            </a:solidFill>
          </p:spPr>
        </p:sp>
      </p:grpSp>
      <p:grpSp>
        <p:nvGrpSpPr>
          <p:cNvPr name="Group 9" id="9"/>
          <p:cNvGrpSpPr/>
          <p:nvPr/>
        </p:nvGrpSpPr>
        <p:grpSpPr>
          <a:xfrm rot="0">
            <a:off x="506615" y="6560196"/>
            <a:ext cx="3268935" cy="3430274"/>
            <a:chOff x="0" y="0"/>
            <a:chExt cx="516199" cy="541676"/>
          </a:xfrm>
        </p:grpSpPr>
        <p:sp>
          <p:nvSpPr>
            <p:cNvPr name="Freeform 10" id="10"/>
            <p:cNvSpPr/>
            <p:nvPr/>
          </p:nvSpPr>
          <p:spPr>
            <a:xfrm flipH="false" flipV="false" rot="0">
              <a:off x="0" y="0"/>
              <a:ext cx="516199" cy="541676"/>
            </a:xfrm>
            <a:custGeom>
              <a:avLst/>
              <a:gdLst/>
              <a:ahLst/>
              <a:cxnLst/>
              <a:rect r="r" b="b" t="t" l="l"/>
              <a:pathLst>
                <a:path h="541676" w="516199">
                  <a:moveTo>
                    <a:pt x="0" y="0"/>
                  </a:moveTo>
                  <a:lnTo>
                    <a:pt x="516199" y="0"/>
                  </a:lnTo>
                  <a:lnTo>
                    <a:pt x="516199" y="541676"/>
                  </a:lnTo>
                  <a:lnTo>
                    <a:pt x="0" y="541676"/>
                  </a:lnTo>
                  <a:close/>
                </a:path>
              </a:pathLst>
            </a:custGeom>
            <a:solidFill>
              <a:srgbClr val="FFFFFF"/>
            </a:solidFill>
          </p:spPr>
        </p:sp>
      </p:grpSp>
      <p:sp>
        <p:nvSpPr>
          <p:cNvPr name="Freeform 11" id="11"/>
          <p:cNvSpPr/>
          <p:nvPr/>
        </p:nvSpPr>
        <p:spPr>
          <a:xfrm flipH="false" flipV="false" rot="0">
            <a:off x="1092619" y="7100883"/>
            <a:ext cx="2096926" cy="2348898"/>
          </a:xfrm>
          <a:custGeom>
            <a:avLst/>
            <a:gdLst/>
            <a:ahLst/>
            <a:cxnLst/>
            <a:rect r="r" b="b" t="t" l="l"/>
            <a:pathLst>
              <a:path h="2348898" w="2096926">
                <a:moveTo>
                  <a:pt x="0" y="0"/>
                </a:moveTo>
                <a:lnTo>
                  <a:pt x="2096926" y="0"/>
                </a:lnTo>
                <a:lnTo>
                  <a:pt x="2096926" y="2348899"/>
                </a:lnTo>
                <a:lnTo>
                  <a:pt x="0" y="23488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826817" y="3204652"/>
            <a:ext cx="2628531" cy="2628531"/>
          </a:xfrm>
          <a:custGeom>
            <a:avLst/>
            <a:gdLst/>
            <a:ahLst/>
            <a:cxnLst/>
            <a:rect r="r" b="b" t="t" l="l"/>
            <a:pathLst>
              <a:path h="2628531" w="2628531">
                <a:moveTo>
                  <a:pt x="0" y="0"/>
                </a:moveTo>
                <a:lnTo>
                  <a:pt x="2628531" y="0"/>
                </a:lnTo>
                <a:lnTo>
                  <a:pt x="2628531" y="2628531"/>
                </a:lnTo>
                <a:lnTo>
                  <a:pt x="0" y="26285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4194414" y="2725038"/>
            <a:ext cx="13400282" cy="1957830"/>
            <a:chOff x="0" y="0"/>
            <a:chExt cx="17867043" cy="2610440"/>
          </a:xfrm>
        </p:grpSpPr>
        <p:sp>
          <p:nvSpPr>
            <p:cNvPr name="TextBox 14" id="14"/>
            <p:cNvSpPr txBox="true"/>
            <p:nvPr/>
          </p:nvSpPr>
          <p:spPr>
            <a:xfrm rot="0">
              <a:off x="0" y="-57150"/>
              <a:ext cx="17867043" cy="643044"/>
            </a:xfrm>
            <a:prstGeom prst="rect">
              <a:avLst/>
            </a:prstGeom>
          </p:spPr>
          <p:txBody>
            <a:bodyPr anchor="t" rtlCol="false" tIns="0" lIns="0" bIns="0" rIns="0">
              <a:spAutoFit/>
            </a:bodyPr>
            <a:lstStyle/>
            <a:p>
              <a:pPr algn="l">
                <a:lnSpc>
                  <a:spcPts val="3769"/>
                </a:lnSpc>
              </a:pPr>
              <a:r>
                <a:rPr lang="en-US" sz="2899" b="true">
                  <a:solidFill>
                    <a:srgbClr val="003EA8"/>
                  </a:solidFill>
                  <a:latin typeface="Telegraf Heavy"/>
                  <a:ea typeface="Telegraf Heavy"/>
                  <a:cs typeface="Telegraf Heavy"/>
                  <a:sym typeface="Telegraf Heavy"/>
                </a:rPr>
                <a:t>Interest based</a:t>
              </a:r>
            </a:p>
          </p:txBody>
        </p:sp>
        <p:sp>
          <p:nvSpPr>
            <p:cNvPr name="TextBox 15" id="15"/>
            <p:cNvSpPr txBox="true"/>
            <p:nvPr/>
          </p:nvSpPr>
          <p:spPr>
            <a:xfrm rot="0">
              <a:off x="0" y="679193"/>
              <a:ext cx="17867043" cy="193124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Explore</a:t>
              </a:r>
              <a:r>
                <a:rPr lang="en-US" b="true" sz="2199">
                  <a:solidFill>
                    <a:srgbClr val="000000"/>
                  </a:solidFill>
                  <a:latin typeface="Poppins Bold"/>
                  <a:ea typeface="Poppins Bold"/>
                  <a:cs typeface="Poppins Bold"/>
                  <a:sym typeface="Poppins Bold"/>
                </a:rPr>
                <a:t> </a:t>
              </a:r>
              <a:r>
                <a:rPr lang="en-US" sz="2199">
                  <a:solidFill>
                    <a:srgbClr val="000000"/>
                  </a:solidFill>
                  <a:latin typeface="Poppins"/>
                  <a:ea typeface="Poppins"/>
                  <a:cs typeface="Poppins"/>
                  <a:sym typeface="Poppins"/>
                </a:rPr>
                <a:t>more nuanced matching techniques to </a:t>
              </a:r>
              <a:r>
                <a:rPr lang="en-US" b="true" sz="2199">
                  <a:solidFill>
                    <a:srgbClr val="000000"/>
                  </a:solidFill>
                  <a:latin typeface="Poppins Bold"/>
                  <a:ea typeface="Poppins Bold"/>
                  <a:cs typeface="Poppins Bold"/>
                  <a:sym typeface="Poppins Bold"/>
                </a:rPr>
                <a:t>form focus groups </a:t>
              </a:r>
              <a:r>
                <a:rPr lang="en-US" sz="2199">
                  <a:solidFill>
                    <a:srgbClr val="000000"/>
                  </a:solidFill>
                  <a:latin typeface="Poppins"/>
                  <a:ea typeface="Poppins"/>
                  <a:cs typeface="Poppins"/>
                  <a:sym typeface="Poppins"/>
                </a:rPr>
                <a:t>of </a:t>
              </a:r>
              <a:r>
                <a:rPr lang="en-US" b="true" sz="2199">
                  <a:solidFill>
                    <a:srgbClr val="000000"/>
                  </a:solidFill>
                  <a:latin typeface="Poppins Bold"/>
                  <a:ea typeface="Poppins Bold"/>
                  <a:cs typeface="Poppins Bold"/>
                  <a:sym typeface="Poppins Bold"/>
                </a:rPr>
                <a:t>admin specified number</a:t>
              </a:r>
              <a:r>
                <a:rPr lang="en-US" sz="2199">
                  <a:solidFill>
                    <a:srgbClr val="000000"/>
                  </a:solidFill>
                  <a:latin typeface="Poppins"/>
                  <a:ea typeface="Poppins"/>
                  <a:cs typeface="Poppins"/>
                  <a:sym typeface="Poppins"/>
                </a:rPr>
                <a:t> of tribe members (6-11 members to enable the socially anxious to feel comfortable)</a:t>
              </a:r>
            </a:p>
            <a:p>
              <a:pPr algn="l" marL="474979" indent="-237490" lvl="1">
                <a:lnSpc>
                  <a:spcPts val="2859"/>
                </a:lnSpc>
                <a:buFont typeface="Arial"/>
                <a:buChar char="•"/>
              </a:pPr>
              <a:r>
                <a:rPr lang="en-US" sz="2199">
                  <a:solidFill>
                    <a:srgbClr val="000000"/>
                  </a:solidFill>
                  <a:latin typeface="Poppins"/>
                  <a:ea typeface="Poppins"/>
                  <a:cs typeface="Poppins"/>
                  <a:sym typeface="Poppins"/>
                </a:rPr>
                <a:t>Envisioning greater inclusiveness through </a:t>
              </a:r>
              <a:r>
                <a:rPr lang="en-US" b="true" sz="2199">
                  <a:solidFill>
                    <a:srgbClr val="000000"/>
                  </a:solidFill>
                  <a:latin typeface="Poppins Bold"/>
                  <a:ea typeface="Poppins Bold"/>
                  <a:cs typeface="Poppins Bold"/>
                  <a:sym typeface="Poppins Bold"/>
                </a:rPr>
                <a:t>prioritising users’ predilections </a:t>
              </a:r>
              <a:r>
                <a:rPr lang="en-US" sz="2199">
                  <a:solidFill>
                    <a:srgbClr val="000000"/>
                  </a:solidFill>
                  <a:latin typeface="Poppins"/>
                  <a:ea typeface="Poppins"/>
                  <a:cs typeface="Poppins"/>
                  <a:sym typeface="Poppins"/>
                </a:rPr>
                <a:t>whilst being open to their ideas</a:t>
              </a:r>
            </a:p>
          </p:txBody>
        </p:sp>
      </p:grpSp>
      <p:sp>
        <p:nvSpPr>
          <p:cNvPr name="TextBox 16" id="16"/>
          <p:cNvSpPr txBox="true"/>
          <p:nvPr/>
        </p:nvSpPr>
        <p:spPr>
          <a:xfrm rot="0">
            <a:off x="4121359" y="1842715"/>
            <a:ext cx="10045282" cy="581025"/>
          </a:xfrm>
          <a:prstGeom prst="rect">
            <a:avLst/>
          </a:prstGeom>
        </p:spPr>
        <p:txBody>
          <a:bodyPr anchor="t" rtlCol="false" tIns="0" lIns="0" bIns="0" rIns="0">
            <a:spAutoFit/>
          </a:bodyPr>
          <a:lstStyle/>
          <a:p>
            <a:pPr algn="ctr">
              <a:lnSpc>
                <a:spcPts val="4200"/>
              </a:lnSpc>
            </a:pPr>
            <a:r>
              <a:rPr lang="en-US" sz="3500" b="true">
                <a:solidFill>
                  <a:srgbClr val="FFFFFF"/>
                </a:solidFill>
                <a:latin typeface="Telegraf Bold"/>
                <a:ea typeface="Telegraf Bold"/>
                <a:cs typeface="Telegraf Bold"/>
                <a:sym typeface="Telegraf Bold"/>
              </a:rPr>
              <a:t>Analysis</a:t>
            </a:r>
          </a:p>
        </p:txBody>
      </p:sp>
      <p:sp>
        <p:nvSpPr>
          <p:cNvPr name="TextBox 17" id="17"/>
          <p:cNvSpPr txBox="true"/>
          <p:nvPr/>
        </p:nvSpPr>
        <p:spPr>
          <a:xfrm rot="0">
            <a:off x="807672" y="619125"/>
            <a:ext cx="7020376" cy="771525"/>
          </a:xfrm>
          <a:prstGeom prst="rect">
            <a:avLst/>
          </a:prstGeom>
        </p:spPr>
        <p:txBody>
          <a:bodyPr anchor="t" rtlCol="false" tIns="0" lIns="0" bIns="0" rIns="0">
            <a:spAutoFit/>
          </a:bodyPr>
          <a:lstStyle/>
          <a:p>
            <a:pPr algn="ctr">
              <a:lnSpc>
                <a:spcPts val="5759"/>
              </a:lnSpc>
            </a:pPr>
            <a:r>
              <a:rPr lang="en-US" sz="4800" b="true">
                <a:solidFill>
                  <a:srgbClr val="013880"/>
                </a:solidFill>
                <a:latin typeface="Poppins Bold"/>
                <a:ea typeface="Poppins Bold"/>
                <a:cs typeface="Poppins Bold"/>
                <a:sym typeface="Poppins Bold"/>
              </a:rPr>
              <a:t>Considerations</a:t>
            </a:r>
          </a:p>
        </p:txBody>
      </p:sp>
      <p:grpSp>
        <p:nvGrpSpPr>
          <p:cNvPr name="Group 18" id="18"/>
          <p:cNvGrpSpPr/>
          <p:nvPr/>
        </p:nvGrpSpPr>
        <p:grpSpPr>
          <a:xfrm rot="0">
            <a:off x="4242039" y="6633139"/>
            <a:ext cx="13400282" cy="1957829"/>
            <a:chOff x="0" y="0"/>
            <a:chExt cx="17867043" cy="2610439"/>
          </a:xfrm>
        </p:grpSpPr>
        <p:sp>
          <p:nvSpPr>
            <p:cNvPr name="TextBox 19" id="19"/>
            <p:cNvSpPr txBox="true"/>
            <p:nvPr/>
          </p:nvSpPr>
          <p:spPr>
            <a:xfrm rot="0">
              <a:off x="0" y="-57150"/>
              <a:ext cx="17867043" cy="643043"/>
            </a:xfrm>
            <a:prstGeom prst="rect">
              <a:avLst/>
            </a:prstGeom>
          </p:spPr>
          <p:txBody>
            <a:bodyPr anchor="t" rtlCol="false" tIns="0" lIns="0" bIns="0" rIns="0">
              <a:spAutoFit/>
            </a:bodyPr>
            <a:lstStyle/>
            <a:p>
              <a:pPr algn="l">
                <a:lnSpc>
                  <a:spcPts val="3770"/>
                </a:lnSpc>
              </a:pPr>
              <a:r>
                <a:rPr lang="en-US" sz="2900" b="true">
                  <a:solidFill>
                    <a:srgbClr val="003EA8"/>
                  </a:solidFill>
                  <a:latin typeface="Telegraf Heavy"/>
                  <a:ea typeface="Telegraf Heavy"/>
                  <a:cs typeface="Telegraf Heavy"/>
                  <a:sym typeface="Telegraf Heavy"/>
                </a:rPr>
                <a:t>Geeky Community</a:t>
              </a:r>
            </a:p>
          </p:txBody>
        </p:sp>
        <p:sp>
          <p:nvSpPr>
            <p:cNvPr name="TextBox 20" id="20"/>
            <p:cNvSpPr txBox="true"/>
            <p:nvPr/>
          </p:nvSpPr>
          <p:spPr>
            <a:xfrm rot="0">
              <a:off x="0" y="679193"/>
              <a:ext cx="17867043" cy="193124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To encourage a more geeky experience, we could raise encouraging the sharing of passions</a:t>
              </a:r>
              <a:r>
                <a:rPr lang="en-US" sz="2199">
                  <a:solidFill>
                    <a:srgbClr val="000000"/>
                  </a:solidFill>
                  <a:latin typeface="Poppins"/>
                  <a:ea typeface="Poppins"/>
                  <a:cs typeface="Poppins"/>
                  <a:sym typeface="Poppins"/>
                </a:rPr>
                <a:t> </a:t>
              </a:r>
            </a:p>
            <a:p>
              <a:pPr algn="l" marL="474979" indent="-237490" lvl="1">
                <a:lnSpc>
                  <a:spcPts val="2859"/>
                </a:lnSpc>
                <a:buFont typeface="Arial"/>
                <a:buChar char="•"/>
              </a:pPr>
              <a:r>
                <a:rPr lang="en-US" sz="2199">
                  <a:solidFill>
                    <a:srgbClr val="000000"/>
                  </a:solidFill>
                  <a:latin typeface="Poppins"/>
                  <a:ea typeface="Poppins"/>
                  <a:cs typeface="Poppins"/>
                  <a:sym typeface="Poppins"/>
                </a:rPr>
                <a:t>This is a community effort so both the users and admins can </a:t>
              </a:r>
              <a:r>
                <a:rPr lang="en-US" b="true" sz="2199">
                  <a:solidFill>
                    <a:srgbClr val="000000"/>
                  </a:solidFill>
                  <a:latin typeface="Poppins Bold"/>
                  <a:ea typeface="Poppins Bold"/>
                  <a:cs typeface="Poppins Bold"/>
                  <a:sym typeface="Poppins Bold"/>
                </a:rPr>
                <a:t>adopt an understanding and accepting attitude</a:t>
              </a:r>
              <a:r>
                <a:rPr lang="en-US" sz="2199">
                  <a:solidFill>
                    <a:srgbClr val="000000"/>
                  </a:solidFill>
                  <a:latin typeface="Poppins"/>
                  <a:ea typeface="Poppins"/>
                  <a:cs typeface="Poppins"/>
                  <a:sym typeface="Poppins"/>
                </a:rPr>
                <a:t> towards uniqueness and people’s passions. Encouraging everyone to adopt such attitudes could be supported by </a:t>
              </a:r>
              <a:r>
                <a:rPr lang="en-US" b="true" sz="2199">
                  <a:solidFill>
                    <a:srgbClr val="000000"/>
                  </a:solidFill>
                  <a:latin typeface="Poppins Bold"/>
                  <a:ea typeface="Poppins Bold"/>
                  <a:cs typeface="Poppins Bold"/>
                  <a:sym typeface="Poppins Bold"/>
                </a:rPr>
                <a:t>supportive messages </a:t>
              </a:r>
              <a:r>
                <a:rPr lang="en-US" sz="2199">
                  <a:solidFill>
                    <a:srgbClr val="000000"/>
                  </a:solidFill>
                  <a:latin typeface="Poppins"/>
                  <a:ea typeface="Poppins"/>
                  <a:cs typeface="Poppins"/>
                  <a:sym typeface="Poppins"/>
                </a:rPr>
                <a:t>by the admins</a:t>
              </a:r>
            </a:p>
          </p:txBody>
        </p:sp>
      </p:grpSp>
      <p:grpSp>
        <p:nvGrpSpPr>
          <p:cNvPr name="Group 21" id="21"/>
          <p:cNvGrpSpPr/>
          <p:nvPr/>
        </p:nvGrpSpPr>
        <p:grpSpPr>
          <a:xfrm rot="0">
            <a:off x="4242039" y="8600494"/>
            <a:ext cx="13400282" cy="1233929"/>
            <a:chOff x="0" y="0"/>
            <a:chExt cx="17867043" cy="1645239"/>
          </a:xfrm>
        </p:grpSpPr>
        <p:sp>
          <p:nvSpPr>
            <p:cNvPr name="TextBox 22" id="22"/>
            <p:cNvSpPr txBox="true"/>
            <p:nvPr/>
          </p:nvSpPr>
          <p:spPr>
            <a:xfrm rot="0">
              <a:off x="0" y="-57150"/>
              <a:ext cx="17867043" cy="643043"/>
            </a:xfrm>
            <a:prstGeom prst="rect">
              <a:avLst/>
            </a:prstGeom>
          </p:spPr>
          <p:txBody>
            <a:bodyPr anchor="t" rtlCol="false" tIns="0" lIns="0" bIns="0" rIns="0">
              <a:spAutoFit/>
            </a:bodyPr>
            <a:lstStyle/>
            <a:p>
              <a:pPr algn="l">
                <a:lnSpc>
                  <a:spcPts val="3770"/>
                </a:lnSpc>
              </a:pPr>
              <a:r>
                <a:rPr lang="en-US" sz="2900" b="true">
                  <a:solidFill>
                    <a:srgbClr val="003EA8"/>
                  </a:solidFill>
                  <a:latin typeface="Telegraf Heavy"/>
                  <a:ea typeface="Telegraf Heavy"/>
                  <a:cs typeface="Telegraf Heavy"/>
                  <a:sym typeface="Telegraf Heavy"/>
                </a:rPr>
                <a:t>Social Impact</a:t>
              </a:r>
            </a:p>
          </p:txBody>
        </p:sp>
        <p:sp>
          <p:nvSpPr>
            <p:cNvPr name="TextBox 23" id="23"/>
            <p:cNvSpPr txBox="true"/>
            <p:nvPr/>
          </p:nvSpPr>
          <p:spPr>
            <a:xfrm rot="0">
              <a:off x="0" y="679193"/>
              <a:ext cx="17867043" cy="96604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The platform can combat social isolation by being a medium for gaining new friends</a:t>
              </a:r>
            </a:p>
            <a:p>
              <a:pPr algn="l" marL="474979" indent="-237490" lvl="1">
                <a:lnSpc>
                  <a:spcPts val="2859"/>
                </a:lnSpc>
                <a:buFont typeface="Arial"/>
                <a:buChar char="•"/>
              </a:pPr>
              <a:r>
                <a:rPr lang="en-US" sz="2199">
                  <a:solidFill>
                    <a:srgbClr val="000000"/>
                  </a:solidFill>
                  <a:latin typeface="Poppins"/>
                  <a:ea typeface="Poppins"/>
                  <a:cs typeface="Poppins"/>
                  <a:sym typeface="Poppins"/>
                </a:rPr>
                <a:t>Combats social anxiety of some geeks with social anxiety</a:t>
              </a:r>
            </a:p>
          </p:txBody>
        </p:sp>
      </p:grpSp>
      <p:grpSp>
        <p:nvGrpSpPr>
          <p:cNvPr name="Group 24" id="24"/>
          <p:cNvGrpSpPr/>
          <p:nvPr/>
        </p:nvGrpSpPr>
        <p:grpSpPr>
          <a:xfrm rot="0">
            <a:off x="4194414" y="4714177"/>
            <a:ext cx="13400282" cy="1595880"/>
            <a:chOff x="0" y="0"/>
            <a:chExt cx="17867043" cy="2127839"/>
          </a:xfrm>
        </p:grpSpPr>
        <p:sp>
          <p:nvSpPr>
            <p:cNvPr name="TextBox 25" id="25"/>
            <p:cNvSpPr txBox="true"/>
            <p:nvPr/>
          </p:nvSpPr>
          <p:spPr>
            <a:xfrm rot="0">
              <a:off x="0" y="-57150"/>
              <a:ext cx="17867043" cy="643043"/>
            </a:xfrm>
            <a:prstGeom prst="rect">
              <a:avLst/>
            </a:prstGeom>
          </p:spPr>
          <p:txBody>
            <a:bodyPr anchor="t" rtlCol="false" tIns="0" lIns="0" bIns="0" rIns="0">
              <a:spAutoFit/>
            </a:bodyPr>
            <a:lstStyle/>
            <a:p>
              <a:pPr algn="l">
                <a:lnSpc>
                  <a:spcPts val="3770"/>
                </a:lnSpc>
              </a:pPr>
              <a:r>
                <a:rPr lang="en-US" sz="2900" b="true">
                  <a:solidFill>
                    <a:srgbClr val="003EA8"/>
                  </a:solidFill>
                  <a:latin typeface="Telegraf Heavy"/>
                  <a:ea typeface="Telegraf Heavy"/>
                  <a:cs typeface="Telegraf Heavy"/>
                  <a:sym typeface="Telegraf Heavy"/>
                </a:rPr>
                <a:t>Community Focus</a:t>
              </a:r>
            </a:p>
          </p:txBody>
        </p:sp>
        <p:sp>
          <p:nvSpPr>
            <p:cNvPr name="TextBox 26" id="26"/>
            <p:cNvSpPr txBox="true"/>
            <p:nvPr/>
          </p:nvSpPr>
          <p:spPr>
            <a:xfrm rot="0">
              <a:off x="0" y="679193"/>
              <a:ext cx="17867043" cy="1448647"/>
            </a:xfrm>
            <a:prstGeom prst="rect">
              <a:avLst/>
            </a:prstGeom>
          </p:spPr>
          <p:txBody>
            <a:bodyPr anchor="t" rtlCol="false" tIns="0" lIns="0" bIns="0" rIns="0">
              <a:spAutoFit/>
            </a:bodyPr>
            <a:lstStyle/>
            <a:p>
              <a:pPr algn="l" marL="474979" indent="-237490" lvl="1">
                <a:lnSpc>
                  <a:spcPts val="2859"/>
                </a:lnSpc>
                <a:buFont typeface="Arial"/>
                <a:buChar char="•"/>
              </a:pPr>
              <a:r>
                <a:rPr lang="en-US" sz="2199">
                  <a:solidFill>
                    <a:srgbClr val="000000"/>
                  </a:solidFill>
                  <a:latin typeface="Poppins"/>
                  <a:ea typeface="Poppins"/>
                  <a:cs typeface="Poppins"/>
                  <a:sym typeface="Poppins"/>
                </a:rPr>
                <a:t>Connect users with </a:t>
              </a:r>
              <a:r>
                <a:rPr lang="en-US" b="true" sz="2199">
                  <a:solidFill>
                    <a:srgbClr val="000000"/>
                  </a:solidFill>
                  <a:latin typeface="Poppins Bold"/>
                  <a:ea typeface="Poppins Bold"/>
                  <a:cs typeface="Poppins Bold"/>
                  <a:sym typeface="Poppins Bold"/>
                </a:rPr>
                <a:t>relevant events</a:t>
              </a:r>
              <a:r>
                <a:rPr lang="en-US" sz="2199">
                  <a:solidFill>
                    <a:srgbClr val="000000"/>
                  </a:solidFill>
                  <a:latin typeface="Poppins"/>
                  <a:ea typeface="Poppins"/>
                  <a:cs typeface="Poppins"/>
                  <a:sym typeface="Poppins"/>
                </a:rPr>
                <a:t> and meetups</a:t>
              </a:r>
              <a:r>
                <a:rPr lang="en-US" sz="2199">
                  <a:solidFill>
                    <a:srgbClr val="000000"/>
                  </a:solidFill>
                  <a:latin typeface="Poppins"/>
                  <a:ea typeface="Poppins"/>
                  <a:cs typeface="Poppins"/>
                  <a:sym typeface="Poppins"/>
                </a:rPr>
                <a:t> </a:t>
              </a:r>
            </a:p>
            <a:p>
              <a:pPr algn="l" marL="474979" indent="-237490" lvl="1">
                <a:lnSpc>
                  <a:spcPts val="2859"/>
                </a:lnSpc>
                <a:buFont typeface="Arial"/>
                <a:buChar char="•"/>
              </a:pPr>
              <a:r>
                <a:rPr lang="en-US" sz="2199">
                  <a:solidFill>
                    <a:srgbClr val="000000"/>
                  </a:solidFill>
                  <a:latin typeface="Poppins"/>
                  <a:ea typeface="Poppins"/>
                  <a:cs typeface="Poppins"/>
                  <a:sym typeface="Poppins"/>
                </a:rPr>
                <a:t>Creation of a page showcasing events for users, filterable by geographical proximity, interests, hobbies, commanalities with other users etc.</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false" flipV="false" rot="0">
            <a:off x="7119879" y="5776631"/>
            <a:ext cx="4048242" cy="2950156"/>
          </a:xfrm>
          <a:custGeom>
            <a:avLst/>
            <a:gdLst/>
            <a:ahLst/>
            <a:cxnLst/>
            <a:rect r="r" b="b" t="t" l="l"/>
            <a:pathLst>
              <a:path h="2950156" w="4048242">
                <a:moveTo>
                  <a:pt x="0" y="0"/>
                </a:moveTo>
                <a:lnTo>
                  <a:pt x="4048242" y="0"/>
                </a:lnTo>
                <a:lnTo>
                  <a:pt x="4048242" y="2950156"/>
                </a:lnTo>
                <a:lnTo>
                  <a:pt x="0" y="29501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4472357" y="1973562"/>
            <a:ext cx="9343287" cy="1609725"/>
          </a:xfrm>
          <a:prstGeom prst="rect">
            <a:avLst/>
          </a:prstGeom>
        </p:spPr>
        <p:txBody>
          <a:bodyPr anchor="t" rtlCol="false" tIns="0" lIns="0" bIns="0" rIns="0">
            <a:spAutoFit/>
          </a:bodyPr>
          <a:lstStyle/>
          <a:p>
            <a:pPr algn="ctr">
              <a:lnSpc>
                <a:spcPts val="11999"/>
              </a:lnSpc>
            </a:pPr>
            <a:r>
              <a:rPr lang="en-US" sz="9999" b="true">
                <a:solidFill>
                  <a:srgbClr val="013880"/>
                </a:solidFill>
                <a:latin typeface="Poppins Bold"/>
                <a:ea typeface="Poppins Bold"/>
                <a:cs typeface="Poppins Bold"/>
                <a:sym typeface="Poppins Bold"/>
              </a:rPr>
              <a:t>Thank you. </a:t>
            </a:r>
          </a:p>
        </p:txBody>
      </p:sp>
      <p:sp>
        <p:nvSpPr>
          <p:cNvPr name="TextBox 4" id="4"/>
          <p:cNvSpPr txBox="true"/>
          <p:nvPr/>
        </p:nvSpPr>
        <p:spPr>
          <a:xfrm rot="0">
            <a:off x="1391547" y="3870334"/>
            <a:ext cx="15504906" cy="1571625"/>
          </a:xfrm>
          <a:prstGeom prst="rect">
            <a:avLst/>
          </a:prstGeom>
        </p:spPr>
        <p:txBody>
          <a:bodyPr anchor="t" rtlCol="false" tIns="0" lIns="0" bIns="0" rIns="0">
            <a:spAutoFit/>
          </a:bodyPr>
          <a:lstStyle/>
          <a:p>
            <a:pPr algn="ctr">
              <a:lnSpc>
                <a:spcPts val="6000"/>
              </a:lnSpc>
            </a:pPr>
            <a:r>
              <a:rPr lang="en-US" sz="5000" b="true">
                <a:solidFill>
                  <a:srgbClr val="00720F"/>
                </a:solidFill>
                <a:latin typeface="Poppins Bold"/>
                <a:ea typeface="Poppins Bold"/>
                <a:cs typeface="Poppins Bold"/>
                <a:sym typeface="Poppins Bold"/>
              </a:rPr>
              <a:t>Ask us questions! </a:t>
            </a:r>
          </a:p>
          <a:p>
            <a:pPr algn="ctr">
              <a:lnSpc>
                <a:spcPts val="6000"/>
              </a:lnSpc>
            </a:pP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CBE4FF"/>
        </a:solidFill>
      </p:bgPr>
    </p:bg>
    <p:spTree>
      <p:nvGrpSpPr>
        <p:cNvPr id="1" name=""/>
        <p:cNvGrpSpPr/>
        <p:nvPr/>
      </p:nvGrpSpPr>
      <p:grpSpPr>
        <a:xfrm>
          <a:off x="0" y="0"/>
          <a:ext cx="0" cy="0"/>
          <a:chOff x="0" y="0"/>
          <a:chExt cx="0" cy="0"/>
        </a:xfrm>
      </p:grpSpPr>
      <p:sp>
        <p:nvSpPr>
          <p:cNvPr name="TextBox 2" id="2"/>
          <p:cNvSpPr txBox="true"/>
          <p:nvPr/>
        </p:nvSpPr>
        <p:spPr>
          <a:xfrm rot="0">
            <a:off x="3160024" y="5981700"/>
            <a:ext cx="11967951" cy="1895475"/>
          </a:xfrm>
          <a:prstGeom prst="rect">
            <a:avLst/>
          </a:prstGeom>
        </p:spPr>
        <p:txBody>
          <a:bodyPr anchor="t" rtlCol="false" tIns="0" lIns="0" bIns="0" rIns="0">
            <a:spAutoFit/>
          </a:bodyPr>
          <a:lstStyle/>
          <a:p>
            <a:pPr algn="ctr">
              <a:lnSpc>
                <a:spcPts val="7200"/>
              </a:lnSpc>
            </a:pPr>
            <a:r>
              <a:rPr lang="en-US" sz="6000" b="true">
                <a:solidFill>
                  <a:srgbClr val="013880"/>
                </a:solidFill>
                <a:latin typeface="Poppins Bold"/>
                <a:ea typeface="Poppins Bold"/>
                <a:cs typeface="Poppins Bold"/>
                <a:sym typeface="Poppins Bold"/>
              </a:rPr>
              <a:t>Appendix</a:t>
            </a:r>
          </a:p>
          <a:p>
            <a:pPr algn="ctr">
              <a:lnSpc>
                <a:spcPts val="7200"/>
              </a:lnSpc>
            </a:pPr>
            <a:r>
              <a:rPr lang="en-US" sz="6000" b="true">
                <a:solidFill>
                  <a:srgbClr val="013880"/>
                </a:solidFill>
                <a:latin typeface="Poppins Bold"/>
                <a:ea typeface="Poppins Bold"/>
                <a:cs typeface="Poppins Bold"/>
                <a:sym typeface="Poppins Bold"/>
              </a:rPr>
              <a:t>Tackling Pain Points</a:t>
            </a:r>
          </a:p>
        </p:txBody>
      </p:sp>
      <p:sp>
        <p:nvSpPr>
          <p:cNvPr name="TextBox 3" id="3"/>
          <p:cNvSpPr txBox="true"/>
          <p:nvPr/>
        </p:nvSpPr>
        <p:spPr>
          <a:xfrm rot="0">
            <a:off x="5633812" y="2819400"/>
            <a:ext cx="7020376" cy="3228975"/>
          </a:xfrm>
          <a:prstGeom prst="rect">
            <a:avLst/>
          </a:prstGeom>
        </p:spPr>
        <p:txBody>
          <a:bodyPr anchor="t" rtlCol="false" tIns="0" lIns="0" bIns="0" rIns="0">
            <a:spAutoFit/>
          </a:bodyPr>
          <a:lstStyle/>
          <a:p>
            <a:pPr algn="ctr">
              <a:lnSpc>
                <a:spcPts val="24000"/>
              </a:lnSpc>
            </a:pPr>
            <a:r>
              <a:rPr lang="en-US" sz="20000" b="true">
                <a:solidFill>
                  <a:srgbClr val="013880"/>
                </a:solidFill>
                <a:latin typeface="Poppins Bold"/>
                <a:ea typeface="Poppins Bold"/>
                <a:cs typeface="Poppins Bold"/>
                <a:sym typeface="Poppins Bold"/>
              </a:rPr>
              <a:t>04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842327"/>
            <a:ext cx="6998652" cy="5105793"/>
            <a:chOff x="0" y="0"/>
            <a:chExt cx="1824586" cy="1331107"/>
          </a:xfrm>
        </p:grpSpPr>
        <p:sp>
          <p:nvSpPr>
            <p:cNvPr name="Freeform 4" id="4"/>
            <p:cNvSpPr/>
            <p:nvPr/>
          </p:nvSpPr>
          <p:spPr>
            <a:xfrm flipH="false" flipV="false" rot="0">
              <a:off x="0" y="0"/>
              <a:ext cx="1824586" cy="1331107"/>
            </a:xfrm>
            <a:custGeom>
              <a:avLst/>
              <a:gdLst/>
              <a:ahLst/>
              <a:cxnLst/>
              <a:rect r="r" b="b" t="t" l="l"/>
              <a:pathLst>
                <a:path h="1331107" w="1824586">
                  <a:moveTo>
                    <a:pt x="40929" y="0"/>
                  </a:moveTo>
                  <a:lnTo>
                    <a:pt x="1783656" y="0"/>
                  </a:lnTo>
                  <a:cubicBezTo>
                    <a:pt x="1794511" y="0"/>
                    <a:pt x="1804922" y="4312"/>
                    <a:pt x="1812598" y="11988"/>
                  </a:cubicBezTo>
                  <a:cubicBezTo>
                    <a:pt x="1820274" y="19664"/>
                    <a:pt x="1824586" y="30074"/>
                    <a:pt x="1824586" y="40929"/>
                  </a:cubicBezTo>
                  <a:lnTo>
                    <a:pt x="1824586" y="1290178"/>
                  </a:lnTo>
                  <a:cubicBezTo>
                    <a:pt x="1824586" y="1301033"/>
                    <a:pt x="1820274" y="1311444"/>
                    <a:pt x="1812598" y="1319119"/>
                  </a:cubicBezTo>
                  <a:cubicBezTo>
                    <a:pt x="1804922" y="1326795"/>
                    <a:pt x="1794511" y="1331107"/>
                    <a:pt x="1783656" y="1331107"/>
                  </a:cubicBezTo>
                  <a:lnTo>
                    <a:pt x="40929" y="1331107"/>
                  </a:lnTo>
                  <a:cubicBezTo>
                    <a:pt x="30074" y="1331107"/>
                    <a:pt x="19664" y="1326795"/>
                    <a:pt x="11988" y="1319119"/>
                  </a:cubicBezTo>
                  <a:cubicBezTo>
                    <a:pt x="4312" y="1311444"/>
                    <a:pt x="0" y="1301033"/>
                    <a:pt x="0" y="1290178"/>
                  </a:cubicBezTo>
                  <a:lnTo>
                    <a:pt x="0" y="40929"/>
                  </a:lnTo>
                  <a:cubicBezTo>
                    <a:pt x="0" y="30074"/>
                    <a:pt x="4312" y="19664"/>
                    <a:pt x="11988" y="11988"/>
                  </a:cubicBezTo>
                  <a:cubicBezTo>
                    <a:pt x="19664" y="4312"/>
                    <a:pt x="30074" y="0"/>
                    <a:pt x="40929" y="0"/>
                  </a:cubicBezTo>
                  <a:close/>
                </a:path>
              </a:pathLst>
            </a:custGeom>
            <a:solidFill>
              <a:srgbClr val="26459B"/>
            </a:solidFill>
          </p:spPr>
        </p:sp>
        <p:sp>
          <p:nvSpPr>
            <p:cNvPr name="TextBox 5" id="5"/>
            <p:cNvSpPr txBox="true"/>
            <p:nvPr/>
          </p:nvSpPr>
          <p:spPr>
            <a:xfrm>
              <a:off x="0" y="-66675"/>
              <a:ext cx="1824586" cy="1397782"/>
            </a:xfrm>
            <a:prstGeom prst="rect">
              <a:avLst/>
            </a:prstGeom>
          </p:spPr>
          <p:txBody>
            <a:bodyPr anchor="ctr" rtlCol="false" tIns="51320" lIns="51320" bIns="51320" rIns="51320"/>
            <a:lstStyle/>
            <a:p>
              <a:pPr algn="ctr">
                <a:lnSpc>
                  <a:spcPts val="3359"/>
                </a:lnSpc>
              </a:pPr>
            </a:p>
          </p:txBody>
        </p:sp>
      </p:grpSp>
      <p:sp>
        <p:nvSpPr>
          <p:cNvPr name="TextBox 6" id="6"/>
          <p:cNvSpPr txBox="true"/>
          <p:nvPr/>
        </p:nvSpPr>
        <p:spPr>
          <a:xfrm rot="0">
            <a:off x="4121359" y="1864454"/>
            <a:ext cx="10045282" cy="581025"/>
          </a:xfrm>
          <a:prstGeom prst="rect">
            <a:avLst/>
          </a:prstGeom>
        </p:spPr>
        <p:txBody>
          <a:bodyPr anchor="t" rtlCol="false" tIns="0" lIns="0" bIns="0" rIns="0">
            <a:spAutoFit/>
          </a:bodyPr>
          <a:lstStyle/>
          <a:p>
            <a:pPr algn="ctr">
              <a:lnSpc>
                <a:spcPts val="4200"/>
              </a:lnSpc>
            </a:pPr>
            <a:r>
              <a:rPr lang="en-US" sz="3500" b="true">
                <a:solidFill>
                  <a:srgbClr val="FFFFFF"/>
                </a:solidFill>
                <a:latin typeface="Telegraf Bold"/>
                <a:ea typeface="Telegraf Bold"/>
                <a:cs typeface="Telegraf Bold"/>
                <a:sym typeface="Telegraf Bold"/>
              </a:rPr>
              <a:t>Q/A</a:t>
            </a:r>
          </a:p>
        </p:txBody>
      </p:sp>
      <p:grpSp>
        <p:nvGrpSpPr>
          <p:cNvPr name="Group 7" id="7"/>
          <p:cNvGrpSpPr/>
          <p:nvPr/>
        </p:nvGrpSpPr>
        <p:grpSpPr>
          <a:xfrm rot="0">
            <a:off x="1649986" y="1877091"/>
            <a:ext cx="5218564" cy="1664696"/>
            <a:chOff x="0" y="0"/>
            <a:chExt cx="1374437" cy="438438"/>
          </a:xfrm>
        </p:grpSpPr>
        <p:sp>
          <p:nvSpPr>
            <p:cNvPr name="Freeform 8" id="8"/>
            <p:cNvSpPr/>
            <p:nvPr/>
          </p:nvSpPr>
          <p:spPr>
            <a:xfrm flipH="false" flipV="false" rot="0">
              <a:off x="0" y="0"/>
              <a:ext cx="1374437" cy="438438"/>
            </a:xfrm>
            <a:custGeom>
              <a:avLst/>
              <a:gdLst/>
              <a:ahLst/>
              <a:cxnLst/>
              <a:rect r="r" b="b" t="t" l="l"/>
              <a:pathLst>
                <a:path h="438438" w="1374437">
                  <a:moveTo>
                    <a:pt x="31154" y="0"/>
                  </a:moveTo>
                  <a:lnTo>
                    <a:pt x="1343283" y="0"/>
                  </a:lnTo>
                  <a:cubicBezTo>
                    <a:pt x="1360489" y="0"/>
                    <a:pt x="1374437" y="13948"/>
                    <a:pt x="1374437" y="31154"/>
                  </a:cubicBezTo>
                  <a:lnTo>
                    <a:pt x="1374437" y="407284"/>
                  </a:lnTo>
                  <a:cubicBezTo>
                    <a:pt x="1374437" y="424490"/>
                    <a:pt x="1360489" y="438438"/>
                    <a:pt x="1343283" y="438438"/>
                  </a:cubicBezTo>
                  <a:lnTo>
                    <a:pt x="31154" y="438438"/>
                  </a:lnTo>
                  <a:cubicBezTo>
                    <a:pt x="13948" y="438438"/>
                    <a:pt x="0" y="424490"/>
                    <a:pt x="0" y="407284"/>
                  </a:cubicBezTo>
                  <a:lnTo>
                    <a:pt x="0" y="31154"/>
                  </a:lnTo>
                  <a:cubicBezTo>
                    <a:pt x="0" y="13948"/>
                    <a:pt x="13948" y="0"/>
                    <a:pt x="31154" y="0"/>
                  </a:cubicBezTo>
                  <a:close/>
                </a:path>
              </a:pathLst>
            </a:custGeom>
            <a:solidFill>
              <a:srgbClr val="FFFFFF"/>
            </a:solidFill>
          </p:spPr>
        </p:sp>
        <p:sp>
          <p:nvSpPr>
            <p:cNvPr name="TextBox 9" id="9"/>
            <p:cNvSpPr txBox="true"/>
            <p:nvPr/>
          </p:nvSpPr>
          <p:spPr>
            <a:xfrm>
              <a:off x="0" y="-66675"/>
              <a:ext cx="1374437" cy="505113"/>
            </a:xfrm>
            <a:prstGeom prst="rect">
              <a:avLst/>
            </a:prstGeom>
          </p:spPr>
          <p:txBody>
            <a:bodyPr anchor="ctr" rtlCol="false" tIns="50800" lIns="50800" bIns="50800" rIns="50800"/>
            <a:lstStyle/>
            <a:p>
              <a:pPr algn="ctr">
                <a:lnSpc>
                  <a:spcPts val="3693"/>
                </a:lnSpc>
              </a:pPr>
              <a:r>
                <a:rPr lang="en-US" b="true" sz="2638">
                  <a:solidFill>
                    <a:srgbClr val="000000"/>
                  </a:solidFill>
                  <a:latin typeface="Poppins Bold"/>
                  <a:ea typeface="Poppins Bold"/>
                  <a:cs typeface="Poppins Bold"/>
                  <a:sym typeface="Poppins Bold"/>
                </a:rPr>
                <a:t>Why we place age and years of experience on lowest priority when filtering?</a:t>
              </a:r>
            </a:p>
          </p:txBody>
        </p:sp>
      </p:grpSp>
      <p:sp>
        <p:nvSpPr>
          <p:cNvPr name="TextBox 10" id="10"/>
          <p:cNvSpPr txBox="true"/>
          <p:nvPr/>
        </p:nvSpPr>
        <p:spPr>
          <a:xfrm rot="0">
            <a:off x="1284931" y="4059555"/>
            <a:ext cx="6629227" cy="4615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This is because we believe location takes precedence to prioritise the sacrosanctity of our Geeks’ </a:t>
            </a:r>
            <a:r>
              <a:rPr lang="en-US" sz="2400" b="true">
                <a:solidFill>
                  <a:srgbClr val="E60000"/>
                </a:solidFill>
                <a:latin typeface="Poppins Bold"/>
                <a:ea typeface="Poppins Bold"/>
                <a:cs typeface="Poppins Bold"/>
                <a:sym typeface="Poppins Bold"/>
              </a:rPr>
              <a:t>time and enhanced convenience</a:t>
            </a:r>
            <a:r>
              <a:rPr lang="en-US" sz="2400" b="true">
                <a:solidFill>
                  <a:srgbClr val="FFFFFF"/>
                </a:solidFill>
                <a:latin typeface="Poppins Bold"/>
                <a:ea typeface="Poppins Bold"/>
                <a:cs typeface="Poppins Bold"/>
                <a:sym typeface="Poppins Bold"/>
              </a:rPr>
              <a:t> </a:t>
            </a:r>
            <a:r>
              <a:rPr lang="en-US" sz="2400">
                <a:solidFill>
                  <a:srgbClr val="FFFFFF"/>
                </a:solidFill>
                <a:latin typeface="Poppins"/>
                <a:ea typeface="Poppins"/>
                <a:cs typeface="Poppins"/>
                <a:sym typeface="Poppins"/>
              </a:rPr>
              <a:t>for meeting tribe members</a:t>
            </a:r>
          </a:p>
          <a:p>
            <a:pPr algn="l">
              <a:lnSpc>
                <a:spcPts val="3359"/>
              </a:lnSpc>
            </a:pPr>
          </a:p>
          <a:p>
            <a:pPr algn="l">
              <a:lnSpc>
                <a:spcPts val="3359"/>
              </a:lnSpc>
            </a:pPr>
            <a:r>
              <a:rPr lang="en-US" sz="2400">
                <a:solidFill>
                  <a:srgbClr val="FFFFFF"/>
                </a:solidFill>
                <a:latin typeface="Poppins"/>
                <a:ea typeface="Poppins"/>
                <a:cs typeface="Poppins"/>
                <a:sym typeface="Poppins"/>
              </a:rPr>
              <a:t>Also, our group believes </a:t>
            </a:r>
            <a:r>
              <a:rPr lang="en-US" sz="2400" b="true">
                <a:solidFill>
                  <a:srgbClr val="E60000"/>
                </a:solidFill>
                <a:latin typeface="Poppins Bold"/>
                <a:ea typeface="Poppins Bold"/>
                <a:cs typeface="Poppins Bold"/>
                <a:sym typeface="Poppins Bold"/>
              </a:rPr>
              <a:t>age plays second fiddle</a:t>
            </a:r>
            <a:r>
              <a:rPr lang="en-US" sz="2400">
                <a:solidFill>
                  <a:srgbClr val="FFFFFF"/>
                </a:solidFill>
                <a:latin typeface="Poppins"/>
                <a:ea typeface="Poppins"/>
                <a:cs typeface="Poppins"/>
                <a:sym typeface="Poppins"/>
              </a:rPr>
              <a:t> to other facets when making meaningful connections. A difference in age or experience in the field should not be a main basis for segregation of different members</a:t>
            </a:r>
          </a:p>
        </p:txBody>
      </p:sp>
      <p:sp>
        <p:nvSpPr>
          <p:cNvPr name="TextBox 11" id="11"/>
          <p:cNvSpPr txBox="true"/>
          <p:nvPr/>
        </p:nvSpPr>
        <p:spPr>
          <a:xfrm rot="0">
            <a:off x="893782" y="771525"/>
            <a:ext cx="7020376" cy="485775"/>
          </a:xfrm>
          <a:prstGeom prst="rect">
            <a:avLst/>
          </a:prstGeom>
        </p:spPr>
        <p:txBody>
          <a:bodyPr anchor="t" rtlCol="false" tIns="0" lIns="0" bIns="0" rIns="0">
            <a:spAutoFit/>
          </a:bodyPr>
          <a:lstStyle/>
          <a:p>
            <a:pPr algn="ctr">
              <a:lnSpc>
                <a:spcPts val="3600"/>
              </a:lnSpc>
            </a:pPr>
            <a:r>
              <a:rPr lang="en-US" sz="3000" b="true">
                <a:solidFill>
                  <a:srgbClr val="013880"/>
                </a:solidFill>
                <a:latin typeface="Poppins Bold"/>
                <a:ea typeface="Poppins Bold"/>
                <a:cs typeface="Poppins Bold"/>
                <a:sym typeface="Poppins Bold"/>
              </a:rPr>
              <a:t>Appendix 0: Some justifications</a:t>
            </a:r>
          </a:p>
        </p:txBody>
      </p:sp>
      <p:grpSp>
        <p:nvGrpSpPr>
          <p:cNvPr name="Group 12" id="12"/>
          <p:cNvGrpSpPr/>
          <p:nvPr/>
        </p:nvGrpSpPr>
        <p:grpSpPr>
          <a:xfrm rot="0">
            <a:off x="10413734" y="1877091"/>
            <a:ext cx="5218564" cy="1197971"/>
            <a:chOff x="0" y="0"/>
            <a:chExt cx="1374437" cy="315515"/>
          </a:xfrm>
        </p:grpSpPr>
        <p:sp>
          <p:nvSpPr>
            <p:cNvPr name="Freeform 13" id="13"/>
            <p:cNvSpPr/>
            <p:nvPr/>
          </p:nvSpPr>
          <p:spPr>
            <a:xfrm flipH="false" flipV="false" rot="0">
              <a:off x="0" y="0"/>
              <a:ext cx="1374437" cy="315515"/>
            </a:xfrm>
            <a:custGeom>
              <a:avLst/>
              <a:gdLst/>
              <a:ahLst/>
              <a:cxnLst/>
              <a:rect r="r" b="b" t="t" l="l"/>
              <a:pathLst>
                <a:path h="315515" w="1374437">
                  <a:moveTo>
                    <a:pt x="31154" y="0"/>
                  </a:moveTo>
                  <a:lnTo>
                    <a:pt x="1343283" y="0"/>
                  </a:lnTo>
                  <a:cubicBezTo>
                    <a:pt x="1360489" y="0"/>
                    <a:pt x="1374437" y="13948"/>
                    <a:pt x="1374437" y="31154"/>
                  </a:cubicBezTo>
                  <a:lnTo>
                    <a:pt x="1374437" y="284361"/>
                  </a:lnTo>
                  <a:cubicBezTo>
                    <a:pt x="1374437" y="301567"/>
                    <a:pt x="1360489" y="315515"/>
                    <a:pt x="1343283" y="315515"/>
                  </a:cubicBezTo>
                  <a:lnTo>
                    <a:pt x="31154" y="315515"/>
                  </a:lnTo>
                  <a:cubicBezTo>
                    <a:pt x="13948" y="315515"/>
                    <a:pt x="0" y="301567"/>
                    <a:pt x="0" y="284361"/>
                  </a:cubicBezTo>
                  <a:lnTo>
                    <a:pt x="0" y="31154"/>
                  </a:lnTo>
                  <a:cubicBezTo>
                    <a:pt x="0" y="13948"/>
                    <a:pt x="13948" y="0"/>
                    <a:pt x="31154" y="0"/>
                  </a:cubicBezTo>
                  <a:close/>
                </a:path>
              </a:pathLst>
            </a:custGeom>
            <a:solidFill>
              <a:srgbClr val="FFFFFF"/>
            </a:solidFill>
          </p:spPr>
        </p:sp>
        <p:sp>
          <p:nvSpPr>
            <p:cNvPr name="TextBox 14" id="14"/>
            <p:cNvSpPr txBox="true"/>
            <p:nvPr/>
          </p:nvSpPr>
          <p:spPr>
            <a:xfrm>
              <a:off x="0" y="-66675"/>
              <a:ext cx="1374437" cy="382190"/>
            </a:xfrm>
            <a:prstGeom prst="rect">
              <a:avLst/>
            </a:prstGeom>
          </p:spPr>
          <p:txBody>
            <a:bodyPr anchor="ctr" rtlCol="false" tIns="50800" lIns="50800" bIns="50800" rIns="50800"/>
            <a:lstStyle/>
            <a:p>
              <a:pPr algn="ctr">
                <a:lnSpc>
                  <a:spcPts val="3693"/>
                </a:lnSpc>
              </a:pPr>
              <a:r>
                <a:rPr lang="en-US" b="true" sz="2638">
                  <a:solidFill>
                    <a:srgbClr val="000000"/>
                  </a:solidFill>
                  <a:latin typeface="Poppins Bold"/>
                  <a:ea typeface="Poppins Bold"/>
                  <a:cs typeface="Poppins Bold"/>
                  <a:sym typeface="Poppins Bold"/>
                </a:rPr>
                <a:t>Why do we display only 3 groups?</a:t>
              </a:r>
            </a:p>
          </p:txBody>
        </p:sp>
      </p:grpSp>
      <p:grpSp>
        <p:nvGrpSpPr>
          <p:cNvPr name="Group 15" id="15"/>
          <p:cNvGrpSpPr/>
          <p:nvPr/>
        </p:nvGrpSpPr>
        <p:grpSpPr>
          <a:xfrm rot="0">
            <a:off x="9523690" y="3842327"/>
            <a:ext cx="6998652" cy="2208661"/>
            <a:chOff x="0" y="0"/>
            <a:chExt cx="1824586" cy="575810"/>
          </a:xfrm>
        </p:grpSpPr>
        <p:sp>
          <p:nvSpPr>
            <p:cNvPr name="Freeform 16" id="16"/>
            <p:cNvSpPr/>
            <p:nvPr/>
          </p:nvSpPr>
          <p:spPr>
            <a:xfrm flipH="false" flipV="false" rot="0">
              <a:off x="0" y="0"/>
              <a:ext cx="1824586" cy="575810"/>
            </a:xfrm>
            <a:custGeom>
              <a:avLst/>
              <a:gdLst/>
              <a:ahLst/>
              <a:cxnLst/>
              <a:rect r="r" b="b" t="t" l="l"/>
              <a:pathLst>
                <a:path h="575810" w="1824586">
                  <a:moveTo>
                    <a:pt x="40929" y="0"/>
                  </a:moveTo>
                  <a:lnTo>
                    <a:pt x="1783656" y="0"/>
                  </a:lnTo>
                  <a:cubicBezTo>
                    <a:pt x="1794511" y="0"/>
                    <a:pt x="1804922" y="4312"/>
                    <a:pt x="1812598" y="11988"/>
                  </a:cubicBezTo>
                  <a:cubicBezTo>
                    <a:pt x="1820274" y="19664"/>
                    <a:pt x="1824586" y="30074"/>
                    <a:pt x="1824586" y="40929"/>
                  </a:cubicBezTo>
                  <a:lnTo>
                    <a:pt x="1824586" y="534880"/>
                  </a:lnTo>
                  <a:cubicBezTo>
                    <a:pt x="1824586" y="545735"/>
                    <a:pt x="1820274" y="556146"/>
                    <a:pt x="1812598" y="563822"/>
                  </a:cubicBezTo>
                  <a:cubicBezTo>
                    <a:pt x="1804922" y="571497"/>
                    <a:pt x="1794511" y="575810"/>
                    <a:pt x="1783656" y="575810"/>
                  </a:cubicBezTo>
                  <a:lnTo>
                    <a:pt x="40929" y="575810"/>
                  </a:lnTo>
                  <a:cubicBezTo>
                    <a:pt x="30074" y="575810"/>
                    <a:pt x="19664" y="571497"/>
                    <a:pt x="11988" y="563822"/>
                  </a:cubicBezTo>
                  <a:cubicBezTo>
                    <a:pt x="4312" y="556146"/>
                    <a:pt x="0" y="545735"/>
                    <a:pt x="0" y="534880"/>
                  </a:cubicBezTo>
                  <a:lnTo>
                    <a:pt x="0" y="40929"/>
                  </a:lnTo>
                  <a:cubicBezTo>
                    <a:pt x="0" y="30074"/>
                    <a:pt x="4312" y="19664"/>
                    <a:pt x="11988" y="11988"/>
                  </a:cubicBezTo>
                  <a:cubicBezTo>
                    <a:pt x="19664" y="4312"/>
                    <a:pt x="30074" y="0"/>
                    <a:pt x="40929" y="0"/>
                  </a:cubicBezTo>
                  <a:close/>
                </a:path>
              </a:pathLst>
            </a:custGeom>
            <a:solidFill>
              <a:srgbClr val="26459B"/>
            </a:solidFill>
          </p:spPr>
        </p:sp>
        <p:sp>
          <p:nvSpPr>
            <p:cNvPr name="TextBox 17" id="17"/>
            <p:cNvSpPr txBox="true"/>
            <p:nvPr/>
          </p:nvSpPr>
          <p:spPr>
            <a:xfrm>
              <a:off x="0" y="-66675"/>
              <a:ext cx="1824586" cy="642485"/>
            </a:xfrm>
            <a:prstGeom prst="rect">
              <a:avLst/>
            </a:prstGeom>
          </p:spPr>
          <p:txBody>
            <a:bodyPr anchor="ctr" rtlCol="false" tIns="51320" lIns="51320" bIns="51320" rIns="51320"/>
            <a:lstStyle/>
            <a:p>
              <a:pPr algn="ctr">
                <a:lnSpc>
                  <a:spcPts val="3359"/>
                </a:lnSpc>
              </a:pPr>
            </a:p>
          </p:txBody>
        </p:sp>
      </p:grpSp>
      <p:sp>
        <p:nvSpPr>
          <p:cNvPr name="TextBox 18" id="18"/>
          <p:cNvSpPr txBox="true"/>
          <p:nvPr/>
        </p:nvSpPr>
        <p:spPr>
          <a:xfrm rot="0">
            <a:off x="9708402" y="4059555"/>
            <a:ext cx="6629227" cy="25203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Three is the smallest number that creates a pattern without overwhelming our brain</a:t>
            </a:r>
          </a:p>
          <a:p>
            <a:pPr algn="l">
              <a:lnSpc>
                <a:spcPts val="3359"/>
              </a:lnSpc>
            </a:pPr>
          </a:p>
          <a:p>
            <a:pPr algn="l">
              <a:lnSpc>
                <a:spcPts val="3359"/>
              </a:lnSpc>
            </a:pPr>
          </a:p>
          <a:p>
            <a:pPr algn="l">
              <a:lnSpc>
                <a:spcPts val="3359"/>
              </a:lnSpc>
            </a:pPr>
          </a:p>
          <a:p>
            <a:pPr algn="l">
              <a:lnSpc>
                <a:spcPts val="3359"/>
              </a:lnSpc>
            </a:pPr>
          </a:p>
        </p:txBody>
      </p:sp>
      <p:sp>
        <p:nvSpPr>
          <p:cNvPr name="TextBox 19" id="19"/>
          <p:cNvSpPr txBox="true"/>
          <p:nvPr/>
        </p:nvSpPr>
        <p:spPr>
          <a:xfrm rot="0">
            <a:off x="10402514" y="3017912"/>
            <a:ext cx="5241003" cy="2675956"/>
          </a:xfrm>
          <a:prstGeom prst="rect">
            <a:avLst/>
          </a:prstGeom>
        </p:spPr>
        <p:txBody>
          <a:bodyPr anchor="t" rtlCol="false" tIns="0" lIns="0" bIns="0" rIns="0">
            <a:spAutoFit/>
          </a:bodyPr>
          <a:lstStyle/>
          <a:p>
            <a:pPr algn="ctr">
              <a:lnSpc>
                <a:spcPts val="2656"/>
              </a:lnSpc>
            </a:pPr>
          </a:p>
          <a:p>
            <a:pPr algn="ctr">
              <a:lnSpc>
                <a:spcPts val="2656"/>
              </a:lnSpc>
            </a:pPr>
          </a:p>
          <a:p>
            <a:pPr algn="ctr">
              <a:lnSpc>
                <a:spcPts val="2656"/>
              </a:lnSpc>
            </a:pPr>
          </a:p>
          <a:p>
            <a:pPr algn="ctr">
              <a:lnSpc>
                <a:spcPts val="2656"/>
              </a:lnSpc>
            </a:pPr>
          </a:p>
          <a:p>
            <a:pPr algn="ctr">
              <a:lnSpc>
                <a:spcPts val="2656"/>
              </a:lnSpc>
            </a:pPr>
          </a:p>
          <a:p>
            <a:pPr algn="ctr">
              <a:lnSpc>
                <a:spcPts val="2656"/>
              </a:lnSpc>
            </a:pPr>
          </a:p>
          <a:p>
            <a:pPr algn="ctr">
              <a:lnSpc>
                <a:spcPts val="2656"/>
              </a:lnSpc>
            </a:pPr>
          </a:p>
          <a:p>
            <a:pPr algn="ctr">
              <a:lnSpc>
                <a:spcPts val="2656"/>
              </a:lnSpc>
            </a:pPr>
            <a:r>
              <a:rPr lang="en-US" sz="1897" u="sng">
                <a:solidFill>
                  <a:srgbClr val="FFFFFF"/>
                </a:solidFill>
                <a:latin typeface="Poppins"/>
                <a:ea typeface="Poppins"/>
                <a:cs typeface="Poppins"/>
                <a:sym typeface="Poppins"/>
                <a:hlinkClick r:id="rId4" tooltip="https://bradleyhook.com/what-makes-three-the-most-memorable-number/#:~:text=Grouping%E2%80%94or%20%E2%80%9Cchunking%E2%80%9D%E2%80%94,pattern%20without%20overwhelming%20our%20brain."/>
              </a:rPr>
              <a:t>Source: Brad Hook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0350044" y="1852161"/>
            <a:ext cx="4828290" cy="2813971"/>
            <a:chOff x="0" y="0"/>
            <a:chExt cx="1725728" cy="1005770"/>
          </a:xfrm>
        </p:grpSpPr>
        <p:sp>
          <p:nvSpPr>
            <p:cNvPr name="Freeform 4" id="4"/>
            <p:cNvSpPr/>
            <p:nvPr/>
          </p:nvSpPr>
          <p:spPr>
            <a:xfrm flipH="false" flipV="false" rot="0">
              <a:off x="0" y="0"/>
              <a:ext cx="1725728" cy="1005770"/>
            </a:xfrm>
            <a:custGeom>
              <a:avLst/>
              <a:gdLst/>
              <a:ahLst/>
              <a:cxnLst/>
              <a:rect r="r" b="b" t="t" l="l"/>
              <a:pathLst>
                <a:path h="1005770" w="1725728">
                  <a:moveTo>
                    <a:pt x="59328" y="0"/>
                  </a:moveTo>
                  <a:lnTo>
                    <a:pt x="1666401" y="0"/>
                  </a:lnTo>
                  <a:cubicBezTo>
                    <a:pt x="1682136" y="0"/>
                    <a:pt x="1697226" y="6251"/>
                    <a:pt x="1708352" y="17377"/>
                  </a:cubicBezTo>
                  <a:cubicBezTo>
                    <a:pt x="1719478" y="28503"/>
                    <a:pt x="1725728" y="43593"/>
                    <a:pt x="1725728" y="59328"/>
                  </a:cubicBezTo>
                  <a:lnTo>
                    <a:pt x="1725728" y="946442"/>
                  </a:lnTo>
                  <a:cubicBezTo>
                    <a:pt x="1725728" y="962177"/>
                    <a:pt x="1719478" y="977267"/>
                    <a:pt x="1708352" y="988393"/>
                  </a:cubicBezTo>
                  <a:cubicBezTo>
                    <a:pt x="1697226" y="999520"/>
                    <a:pt x="1682136" y="1005770"/>
                    <a:pt x="1666401" y="1005770"/>
                  </a:cubicBezTo>
                  <a:lnTo>
                    <a:pt x="59328" y="1005770"/>
                  </a:lnTo>
                  <a:cubicBezTo>
                    <a:pt x="43593" y="1005770"/>
                    <a:pt x="28503" y="999520"/>
                    <a:pt x="17377" y="988393"/>
                  </a:cubicBezTo>
                  <a:cubicBezTo>
                    <a:pt x="6251" y="977267"/>
                    <a:pt x="0" y="962177"/>
                    <a:pt x="0" y="946442"/>
                  </a:cubicBezTo>
                  <a:lnTo>
                    <a:pt x="0" y="59328"/>
                  </a:lnTo>
                  <a:cubicBezTo>
                    <a:pt x="0" y="43593"/>
                    <a:pt x="6251" y="28503"/>
                    <a:pt x="17377" y="17377"/>
                  </a:cubicBezTo>
                  <a:cubicBezTo>
                    <a:pt x="28503" y="6251"/>
                    <a:pt x="43593" y="0"/>
                    <a:pt x="59328" y="0"/>
                  </a:cubicBezTo>
                  <a:close/>
                </a:path>
              </a:pathLst>
            </a:custGeom>
            <a:solidFill>
              <a:srgbClr val="26459B"/>
            </a:solidFill>
          </p:spPr>
        </p:sp>
        <p:sp>
          <p:nvSpPr>
            <p:cNvPr name="TextBox 5" id="5"/>
            <p:cNvSpPr txBox="true"/>
            <p:nvPr/>
          </p:nvSpPr>
          <p:spPr>
            <a:xfrm>
              <a:off x="0" y="-47625"/>
              <a:ext cx="1725728" cy="1053395"/>
            </a:xfrm>
            <a:prstGeom prst="rect">
              <a:avLst/>
            </a:prstGeom>
          </p:spPr>
          <p:txBody>
            <a:bodyPr anchor="ctr" rtlCol="false" tIns="37433" lIns="37433" bIns="37433" rIns="37433"/>
            <a:lstStyle/>
            <a:p>
              <a:pPr algn="ctr">
                <a:lnSpc>
                  <a:spcPts val="3359"/>
                </a:lnSpc>
              </a:pPr>
            </a:p>
          </p:txBody>
        </p:sp>
      </p:grpSp>
      <p:grpSp>
        <p:nvGrpSpPr>
          <p:cNvPr name="Group 6" id="6"/>
          <p:cNvGrpSpPr/>
          <p:nvPr/>
        </p:nvGrpSpPr>
        <p:grpSpPr>
          <a:xfrm rot="0">
            <a:off x="2298775" y="3028391"/>
            <a:ext cx="4438370" cy="7500761"/>
            <a:chOff x="0" y="0"/>
            <a:chExt cx="5917827" cy="10001015"/>
          </a:xfrm>
        </p:grpSpPr>
        <p:sp>
          <p:nvSpPr>
            <p:cNvPr name="Freeform 7" id="7"/>
            <p:cNvSpPr/>
            <p:nvPr/>
          </p:nvSpPr>
          <p:spPr>
            <a:xfrm flipH="false" flipV="false" rot="0">
              <a:off x="0" y="3791745"/>
              <a:ext cx="3813776" cy="6209270"/>
            </a:xfrm>
            <a:custGeom>
              <a:avLst/>
              <a:gdLst/>
              <a:ahLst/>
              <a:cxnLst/>
              <a:rect r="r" b="b" t="t" l="l"/>
              <a:pathLst>
                <a:path h="6209270" w="3813776">
                  <a:moveTo>
                    <a:pt x="0" y="0"/>
                  </a:moveTo>
                  <a:lnTo>
                    <a:pt x="3813776" y="0"/>
                  </a:lnTo>
                  <a:lnTo>
                    <a:pt x="3813776" y="6209270"/>
                  </a:lnTo>
                  <a:lnTo>
                    <a:pt x="0" y="6209270"/>
                  </a:lnTo>
                  <a:lnTo>
                    <a:pt x="0" y="0"/>
                  </a:lnTo>
                  <a:close/>
                </a:path>
              </a:pathLst>
            </a:custGeom>
            <a:blipFill>
              <a:blip r:embed="rId5"/>
              <a:stretch>
                <a:fillRect l="0" t="0" r="0" b="-60402"/>
              </a:stretch>
            </a:blipFill>
          </p:spPr>
        </p:sp>
        <p:sp>
          <p:nvSpPr>
            <p:cNvPr name="Freeform 8" id="8"/>
            <p:cNvSpPr/>
            <p:nvPr/>
          </p:nvSpPr>
          <p:spPr>
            <a:xfrm flipH="false" flipV="false" rot="0">
              <a:off x="501478" y="0"/>
              <a:ext cx="5416349" cy="4881484"/>
            </a:xfrm>
            <a:custGeom>
              <a:avLst/>
              <a:gdLst/>
              <a:ahLst/>
              <a:cxnLst/>
              <a:rect r="r" b="b" t="t" l="l"/>
              <a:pathLst>
                <a:path h="4881484" w="5416349">
                  <a:moveTo>
                    <a:pt x="0" y="0"/>
                  </a:moveTo>
                  <a:lnTo>
                    <a:pt x="5416349" y="0"/>
                  </a:lnTo>
                  <a:lnTo>
                    <a:pt x="5416349" y="4881484"/>
                  </a:lnTo>
                  <a:lnTo>
                    <a:pt x="0" y="4881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45089" y="642234"/>
              <a:ext cx="4329126" cy="1935525"/>
            </a:xfrm>
            <a:prstGeom prst="rect">
              <a:avLst/>
            </a:prstGeom>
          </p:spPr>
          <p:txBody>
            <a:bodyPr anchor="t" rtlCol="false" tIns="0" lIns="0" bIns="0" rIns="0">
              <a:spAutoFit/>
            </a:bodyPr>
            <a:lstStyle/>
            <a:p>
              <a:pPr algn="ctr">
                <a:lnSpc>
                  <a:spcPts val="3856"/>
                </a:lnSpc>
                <a:spcBef>
                  <a:spcPct val="0"/>
                </a:spcBef>
              </a:pPr>
              <a:r>
                <a:rPr lang="en-US" sz="2754">
                  <a:solidFill>
                    <a:srgbClr val="013880"/>
                  </a:solidFill>
                  <a:latin typeface="Poppins"/>
                  <a:ea typeface="Poppins"/>
                  <a:cs typeface="Poppins"/>
                  <a:sym typeface="Poppins"/>
                </a:rPr>
                <a:t>How do we burgeon outreach?</a:t>
              </a:r>
            </a:p>
          </p:txBody>
        </p:sp>
      </p:grpSp>
      <p:grpSp>
        <p:nvGrpSpPr>
          <p:cNvPr name="Group 10" id="10"/>
          <p:cNvGrpSpPr/>
          <p:nvPr/>
        </p:nvGrpSpPr>
        <p:grpSpPr>
          <a:xfrm rot="0">
            <a:off x="9251173" y="5460214"/>
            <a:ext cx="7371373" cy="4417528"/>
            <a:chOff x="0" y="0"/>
            <a:chExt cx="1941432" cy="1163464"/>
          </a:xfrm>
        </p:grpSpPr>
        <p:sp>
          <p:nvSpPr>
            <p:cNvPr name="Freeform 11" id="11"/>
            <p:cNvSpPr/>
            <p:nvPr/>
          </p:nvSpPr>
          <p:spPr>
            <a:xfrm flipH="false" flipV="false" rot="0">
              <a:off x="0" y="0"/>
              <a:ext cx="1941432" cy="1163464"/>
            </a:xfrm>
            <a:custGeom>
              <a:avLst/>
              <a:gdLst/>
              <a:ahLst/>
              <a:cxnLst/>
              <a:rect r="r" b="b" t="t" l="l"/>
              <a:pathLst>
                <a:path h="1163464" w="1941432">
                  <a:moveTo>
                    <a:pt x="53564" y="0"/>
                  </a:moveTo>
                  <a:lnTo>
                    <a:pt x="1887868" y="0"/>
                  </a:lnTo>
                  <a:cubicBezTo>
                    <a:pt x="1917450" y="0"/>
                    <a:pt x="1941432" y="23981"/>
                    <a:pt x="1941432" y="53564"/>
                  </a:cubicBezTo>
                  <a:lnTo>
                    <a:pt x="1941432" y="1109900"/>
                  </a:lnTo>
                  <a:cubicBezTo>
                    <a:pt x="1941432" y="1139483"/>
                    <a:pt x="1917450" y="1163464"/>
                    <a:pt x="1887868" y="1163464"/>
                  </a:cubicBezTo>
                  <a:lnTo>
                    <a:pt x="53564" y="1163464"/>
                  </a:lnTo>
                  <a:cubicBezTo>
                    <a:pt x="23981" y="1163464"/>
                    <a:pt x="0" y="1139483"/>
                    <a:pt x="0" y="1109900"/>
                  </a:cubicBezTo>
                  <a:lnTo>
                    <a:pt x="0" y="53564"/>
                  </a:lnTo>
                  <a:cubicBezTo>
                    <a:pt x="0" y="23981"/>
                    <a:pt x="23981" y="0"/>
                    <a:pt x="53564" y="0"/>
                  </a:cubicBezTo>
                  <a:close/>
                </a:path>
              </a:pathLst>
            </a:custGeom>
            <a:solidFill>
              <a:srgbClr val="FFFFFF"/>
            </a:solidFill>
          </p:spPr>
        </p:sp>
        <p:sp>
          <p:nvSpPr>
            <p:cNvPr name="TextBox 12" id="12"/>
            <p:cNvSpPr txBox="true"/>
            <p:nvPr/>
          </p:nvSpPr>
          <p:spPr>
            <a:xfrm>
              <a:off x="0" y="-66675"/>
              <a:ext cx="1941432" cy="1230139"/>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12353745" y="216986"/>
            <a:ext cx="1166229" cy="1166229"/>
          </a:xfrm>
          <a:custGeom>
            <a:avLst/>
            <a:gdLst/>
            <a:ahLst/>
            <a:cxnLst/>
            <a:rect r="r" b="b" t="t" l="l"/>
            <a:pathLst>
              <a:path h="1166229" w="1166229">
                <a:moveTo>
                  <a:pt x="0" y="0"/>
                </a:moveTo>
                <a:lnTo>
                  <a:pt x="1166229" y="0"/>
                </a:lnTo>
                <a:lnTo>
                  <a:pt x="1166229" y="1166228"/>
                </a:lnTo>
                <a:lnTo>
                  <a:pt x="0" y="11662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392467" y="1383214"/>
            <a:ext cx="6876878" cy="3693456"/>
          </a:xfrm>
          <a:custGeom>
            <a:avLst/>
            <a:gdLst/>
            <a:ahLst/>
            <a:cxnLst/>
            <a:rect r="r" b="b" t="t" l="l"/>
            <a:pathLst>
              <a:path h="3693456" w="6876878">
                <a:moveTo>
                  <a:pt x="0" y="0"/>
                </a:moveTo>
                <a:lnTo>
                  <a:pt x="6876877" y="0"/>
                </a:lnTo>
                <a:lnTo>
                  <a:pt x="6876877" y="3693457"/>
                </a:lnTo>
                <a:lnTo>
                  <a:pt x="0" y="3693457"/>
                </a:lnTo>
                <a:lnTo>
                  <a:pt x="0" y="0"/>
                </a:lnTo>
                <a:close/>
              </a:path>
            </a:pathLst>
          </a:custGeom>
          <a:blipFill>
            <a:blip r:embed="rId10"/>
            <a:stretch>
              <a:fillRect l="0" t="0" r="0" b="0"/>
            </a:stretch>
          </a:blipFill>
        </p:spPr>
      </p:sp>
      <p:sp>
        <p:nvSpPr>
          <p:cNvPr name="TextBox 15" id="15"/>
          <p:cNvSpPr txBox="true"/>
          <p:nvPr/>
        </p:nvSpPr>
        <p:spPr>
          <a:xfrm rot="0">
            <a:off x="875997" y="771525"/>
            <a:ext cx="7020376" cy="485775"/>
          </a:xfrm>
          <a:prstGeom prst="rect">
            <a:avLst/>
          </a:prstGeom>
        </p:spPr>
        <p:txBody>
          <a:bodyPr anchor="t" rtlCol="false" tIns="0" lIns="0" bIns="0" rIns="0">
            <a:spAutoFit/>
          </a:bodyPr>
          <a:lstStyle/>
          <a:p>
            <a:pPr algn="ctr">
              <a:lnSpc>
                <a:spcPts val="3600"/>
              </a:lnSpc>
            </a:pPr>
            <a:r>
              <a:rPr lang="en-US" sz="3000" b="true">
                <a:solidFill>
                  <a:srgbClr val="013880"/>
                </a:solidFill>
                <a:latin typeface="Poppins Bold"/>
                <a:ea typeface="Poppins Bold"/>
                <a:cs typeface="Poppins Bold"/>
                <a:sym typeface="Poppins Bold"/>
              </a:rPr>
              <a:t>Appendix 1a: Expanding Reach</a:t>
            </a:r>
          </a:p>
        </p:txBody>
      </p:sp>
      <p:sp>
        <p:nvSpPr>
          <p:cNvPr name="TextBox 16" id="16"/>
          <p:cNvSpPr txBox="true"/>
          <p:nvPr/>
        </p:nvSpPr>
        <p:spPr>
          <a:xfrm rot="0">
            <a:off x="9392467" y="5502727"/>
            <a:ext cx="7088786" cy="168211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Poppins"/>
                <a:ea typeface="Poppins"/>
                <a:cs typeface="Poppins"/>
                <a:sym typeface="Poppins"/>
              </a:rPr>
              <a:t>Creation of a </a:t>
            </a:r>
            <a:r>
              <a:rPr lang="en-US" b="true" sz="2400">
                <a:solidFill>
                  <a:srgbClr val="002E9D"/>
                </a:solidFill>
                <a:latin typeface="Poppins Bold"/>
                <a:ea typeface="Poppins Bold"/>
                <a:cs typeface="Poppins Bold"/>
                <a:sym typeface="Poppins Bold"/>
              </a:rPr>
              <a:t>community discord server</a:t>
            </a:r>
            <a:r>
              <a:rPr lang="en-US" sz="2400">
                <a:solidFill>
                  <a:srgbClr val="000000"/>
                </a:solidFill>
                <a:latin typeface="Poppins"/>
                <a:ea typeface="Poppins"/>
                <a:cs typeface="Poppins"/>
                <a:sym typeface="Poppins"/>
              </a:rPr>
              <a:t> and allowing open access via a link on </a:t>
            </a:r>
            <a:r>
              <a:rPr lang="en-US" b="true" sz="2400">
                <a:solidFill>
                  <a:srgbClr val="000000"/>
                </a:solidFill>
                <a:latin typeface="Poppins Bold"/>
                <a:ea typeface="Poppins Bold"/>
                <a:cs typeface="Poppins Bold"/>
                <a:sym typeface="Poppins Bold"/>
              </a:rPr>
              <a:t>our platform</a:t>
            </a:r>
            <a:r>
              <a:rPr lang="en-US" sz="2400">
                <a:solidFill>
                  <a:srgbClr val="000000"/>
                </a:solidFill>
                <a:latin typeface="Poppins"/>
                <a:ea typeface="Poppins"/>
                <a:cs typeface="Poppins"/>
                <a:sym typeface="Poppins"/>
              </a:rPr>
              <a:t> AND promoting it on </a:t>
            </a:r>
            <a:r>
              <a:rPr lang="en-US" b="true" sz="2400">
                <a:solidFill>
                  <a:srgbClr val="000000"/>
                </a:solidFill>
                <a:latin typeface="Poppins Bold"/>
                <a:ea typeface="Poppins Bold"/>
                <a:cs typeface="Poppins Bold"/>
                <a:sym typeface="Poppins Bold"/>
              </a:rPr>
              <a:t>Disboard, </a:t>
            </a:r>
            <a:r>
              <a:rPr lang="en-US" sz="2400">
                <a:solidFill>
                  <a:srgbClr val="000000"/>
                </a:solidFill>
                <a:latin typeface="Poppins"/>
                <a:ea typeface="Poppins"/>
                <a:cs typeface="Poppins"/>
                <a:sym typeface="Poppins"/>
              </a:rPr>
              <a:t>we can grow our community!</a:t>
            </a:r>
          </a:p>
        </p:txBody>
      </p:sp>
      <p:sp>
        <p:nvSpPr>
          <p:cNvPr name="TextBox 17" id="17"/>
          <p:cNvSpPr txBox="true"/>
          <p:nvPr/>
        </p:nvSpPr>
        <p:spPr>
          <a:xfrm rot="0">
            <a:off x="9718845" y="8023042"/>
            <a:ext cx="6436030" cy="168211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Poppins"/>
                <a:ea typeface="Poppins"/>
                <a:cs typeface="Poppins"/>
                <a:sym typeface="Poppins"/>
              </a:rPr>
              <a:t>The discord server would be to utilised to </a:t>
            </a:r>
            <a:r>
              <a:rPr lang="en-US" b="true" sz="2400">
                <a:solidFill>
                  <a:srgbClr val="000000"/>
                </a:solidFill>
                <a:latin typeface="Poppins Bold"/>
                <a:ea typeface="Poppins Bold"/>
                <a:cs typeface="Poppins Bold"/>
                <a:sym typeface="Poppins Bold"/>
              </a:rPr>
              <a:t>raise awareness of our platform AND provide regular updates of application’s downtimes and maintainence periods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42551" y="3842399"/>
            <a:ext cx="7695758" cy="6228862"/>
            <a:chOff x="0" y="0"/>
            <a:chExt cx="2006325" cy="1623897"/>
          </a:xfrm>
        </p:grpSpPr>
        <p:sp>
          <p:nvSpPr>
            <p:cNvPr name="Freeform 4" id="4"/>
            <p:cNvSpPr/>
            <p:nvPr/>
          </p:nvSpPr>
          <p:spPr>
            <a:xfrm flipH="false" flipV="false" rot="0">
              <a:off x="0" y="0"/>
              <a:ext cx="2006325" cy="1623897"/>
            </a:xfrm>
            <a:custGeom>
              <a:avLst/>
              <a:gdLst/>
              <a:ahLst/>
              <a:cxnLst/>
              <a:rect r="r" b="b" t="t" l="l"/>
              <a:pathLst>
                <a:path h="1623897" w="2006325">
                  <a:moveTo>
                    <a:pt x="37222" y="0"/>
                  </a:moveTo>
                  <a:lnTo>
                    <a:pt x="1969103" y="0"/>
                  </a:lnTo>
                  <a:cubicBezTo>
                    <a:pt x="1978975" y="0"/>
                    <a:pt x="1988443" y="3922"/>
                    <a:pt x="1995423" y="10902"/>
                  </a:cubicBezTo>
                  <a:cubicBezTo>
                    <a:pt x="2002403" y="17883"/>
                    <a:pt x="2006325" y="27350"/>
                    <a:pt x="2006325" y="37222"/>
                  </a:cubicBezTo>
                  <a:lnTo>
                    <a:pt x="2006325" y="1586675"/>
                  </a:lnTo>
                  <a:cubicBezTo>
                    <a:pt x="2006325" y="1607232"/>
                    <a:pt x="1989660" y="1623897"/>
                    <a:pt x="1969103" y="1623897"/>
                  </a:cubicBezTo>
                  <a:lnTo>
                    <a:pt x="37222" y="1623897"/>
                  </a:lnTo>
                  <a:cubicBezTo>
                    <a:pt x="27350" y="1623897"/>
                    <a:pt x="17883" y="1619976"/>
                    <a:pt x="10902" y="1612995"/>
                  </a:cubicBezTo>
                  <a:cubicBezTo>
                    <a:pt x="3922" y="1606015"/>
                    <a:pt x="0" y="1596547"/>
                    <a:pt x="0" y="1586675"/>
                  </a:cubicBezTo>
                  <a:lnTo>
                    <a:pt x="0" y="37222"/>
                  </a:lnTo>
                  <a:cubicBezTo>
                    <a:pt x="0" y="27350"/>
                    <a:pt x="3922" y="17883"/>
                    <a:pt x="10902" y="10902"/>
                  </a:cubicBezTo>
                  <a:cubicBezTo>
                    <a:pt x="17883" y="3922"/>
                    <a:pt x="27350" y="0"/>
                    <a:pt x="37222" y="0"/>
                  </a:cubicBezTo>
                  <a:close/>
                </a:path>
              </a:pathLst>
            </a:custGeom>
            <a:solidFill>
              <a:srgbClr val="26459B"/>
            </a:solidFill>
          </p:spPr>
        </p:sp>
        <p:sp>
          <p:nvSpPr>
            <p:cNvPr name="TextBox 5" id="5"/>
            <p:cNvSpPr txBox="true"/>
            <p:nvPr/>
          </p:nvSpPr>
          <p:spPr>
            <a:xfrm>
              <a:off x="0" y="-66675"/>
              <a:ext cx="2006325" cy="1690572"/>
            </a:xfrm>
            <a:prstGeom prst="rect">
              <a:avLst/>
            </a:prstGeom>
          </p:spPr>
          <p:txBody>
            <a:bodyPr anchor="ctr" rtlCol="false" tIns="51320" lIns="51320" bIns="51320" rIns="51320"/>
            <a:lstStyle/>
            <a:p>
              <a:pPr algn="ctr">
                <a:lnSpc>
                  <a:spcPts val="3359"/>
                </a:lnSpc>
              </a:pPr>
            </a:p>
          </p:txBody>
        </p:sp>
      </p:grpSp>
      <p:grpSp>
        <p:nvGrpSpPr>
          <p:cNvPr name="Group 6" id="6"/>
          <p:cNvGrpSpPr/>
          <p:nvPr/>
        </p:nvGrpSpPr>
        <p:grpSpPr>
          <a:xfrm rot="0">
            <a:off x="1908678" y="2777778"/>
            <a:ext cx="5218564" cy="731246"/>
            <a:chOff x="0" y="0"/>
            <a:chExt cx="1374437" cy="192591"/>
          </a:xfrm>
        </p:grpSpPr>
        <p:sp>
          <p:nvSpPr>
            <p:cNvPr name="Freeform 7" id="7"/>
            <p:cNvSpPr/>
            <p:nvPr/>
          </p:nvSpPr>
          <p:spPr>
            <a:xfrm flipH="false" flipV="false" rot="0">
              <a:off x="0" y="0"/>
              <a:ext cx="1374437" cy="192591"/>
            </a:xfrm>
            <a:custGeom>
              <a:avLst/>
              <a:gdLst/>
              <a:ahLst/>
              <a:cxnLst/>
              <a:rect r="r" b="b" t="t" l="l"/>
              <a:pathLst>
                <a:path h="192591" w="1374437">
                  <a:moveTo>
                    <a:pt x="31154" y="0"/>
                  </a:moveTo>
                  <a:lnTo>
                    <a:pt x="1343283" y="0"/>
                  </a:lnTo>
                  <a:cubicBezTo>
                    <a:pt x="1360489" y="0"/>
                    <a:pt x="1374437" y="13948"/>
                    <a:pt x="1374437" y="31154"/>
                  </a:cubicBezTo>
                  <a:lnTo>
                    <a:pt x="1374437" y="161437"/>
                  </a:lnTo>
                  <a:cubicBezTo>
                    <a:pt x="1374437" y="178643"/>
                    <a:pt x="1360489" y="192591"/>
                    <a:pt x="1343283" y="192591"/>
                  </a:cubicBezTo>
                  <a:lnTo>
                    <a:pt x="31154" y="192591"/>
                  </a:lnTo>
                  <a:cubicBezTo>
                    <a:pt x="13948" y="192591"/>
                    <a:pt x="0" y="178643"/>
                    <a:pt x="0" y="161437"/>
                  </a:cubicBezTo>
                  <a:lnTo>
                    <a:pt x="0" y="31154"/>
                  </a:lnTo>
                  <a:cubicBezTo>
                    <a:pt x="0" y="13948"/>
                    <a:pt x="13948" y="0"/>
                    <a:pt x="31154" y="0"/>
                  </a:cubicBezTo>
                  <a:close/>
                </a:path>
              </a:pathLst>
            </a:custGeom>
            <a:solidFill>
              <a:srgbClr val="FFFFFF"/>
            </a:solidFill>
          </p:spPr>
        </p:sp>
        <p:sp>
          <p:nvSpPr>
            <p:cNvPr name="TextBox 8" id="8"/>
            <p:cNvSpPr txBox="true"/>
            <p:nvPr/>
          </p:nvSpPr>
          <p:spPr>
            <a:xfrm>
              <a:off x="0" y="-66675"/>
              <a:ext cx="1374437" cy="259266"/>
            </a:xfrm>
            <a:prstGeom prst="rect">
              <a:avLst/>
            </a:prstGeom>
          </p:spPr>
          <p:txBody>
            <a:bodyPr anchor="ctr" rtlCol="false" tIns="50800" lIns="50800" bIns="50800" rIns="50800"/>
            <a:lstStyle/>
            <a:p>
              <a:pPr algn="ctr">
                <a:lnSpc>
                  <a:spcPts val="3693"/>
                </a:lnSpc>
              </a:pPr>
              <a:r>
                <a:rPr lang="en-US" b="true" sz="2638">
                  <a:solidFill>
                    <a:srgbClr val="000000"/>
                  </a:solidFill>
                  <a:latin typeface="Poppins Bold"/>
                  <a:ea typeface="Poppins Bold"/>
                  <a:cs typeface="Poppins Bold"/>
                  <a:sym typeface="Poppins Bold"/>
                </a:rPr>
                <a:t>Instructions</a:t>
              </a:r>
            </a:p>
          </p:txBody>
        </p:sp>
      </p:grpSp>
      <p:sp>
        <p:nvSpPr>
          <p:cNvPr name="Freeform 9" id="9"/>
          <p:cNvSpPr/>
          <p:nvPr/>
        </p:nvSpPr>
        <p:spPr>
          <a:xfrm flipH="false" flipV="false" rot="0">
            <a:off x="9540601" y="5643203"/>
            <a:ext cx="7278081" cy="4205459"/>
          </a:xfrm>
          <a:custGeom>
            <a:avLst/>
            <a:gdLst/>
            <a:ahLst/>
            <a:cxnLst/>
            <a:rect r="r" b="b" t="t" l="l"/>
            <a:pathLst>
              <a:path h="4205459" w="7278081">
                <a:moveTo>
                  <a:pt x="0" y="0"/>
                </a:moveTo>
                <a:lnTo>
                  <a:pt x="7278082" y="0"/>
                </a:lnTo>
                <a:lnTo>
                  <a:pt x="7278082" y="4205459"/>
                </a:lnTo>
                <a:lnTo>
                  <a:pt x="0" y="4205459"/>
                </a:lnTo>
                <a:lnTo>
                  <a:pt x="0" y="0"/>
                </a:lnTo>
                <a:close/>
              </a:path>
            </a:pathLst>
          </a:custGeom>
          <a:blipFill>
            <a:blip r:embed="rId4"/>
            <a:stretch>
              <a:fillRect l="0" t="0" r="0" b="0"/>
            </a:stretch>
          </a:blipFill>
        </p:spPr>
      </p:sp>
      <p:sp>
        <p:nvSpPr>
          <p:cNvPr name="Freeform 10" id="10"/>
          <p:cNvSpPr/>
          <p:nvPr/>
        </p:nvSpPr>
        <p:spPr>
          <a:xfrm flipH="false" flipV="false" rot="0">
            <a:off x="10671940" y="113649"/>
            <a:ext cx="4742150" cy="5328258"/>
          </a:xfrm>
          <a:custGeom>
            <a:avLst/>
            <a:gdLst/>
            <a:ahLst/>
            <a:cxnLst/>
            <a:rect r="r" b="b" t="t" l="l"/>
            <a:pathLst>
              <a:path h="5328258" w="4742150">
                <a:moveTo>
                  <a:pt x="0" y="0"/>
                </a:moveTo>
                <a:lnTo>
                  <a:pt x="4742149" y="0"/>
                </a:lnTo>
                <a:lnTo>
                  <a:pt x="4742149" y="5328258"/>
                </a:lnTo>
                <a:lnTo>
                  <a:pt x="0" y="5328258"/>
                </a:lnTo>
                <a:lnTo>
                  <a:pt x="0" y="0"/>
                </a:lnTo>
                <a:close/>
              </a:path>
            </a:pathLst>
          </a:custGeom>
          <a:blipFill>
            <a:blip r:embed="rId5"/>
            <a:stretch>
              <a:fillRect l="0" t="0" r="0" b="0"/>
            </a:stretch>
          </a:blipFill>
        </p:spPr>
      </p:sp>
      <p:sp>
        <p:nvSpPr>
          <p:cNvPr name="TextBox 11" id="11"/>
          <p:cNvSpPr txBox="true"/>
          <p:nvPr/>
        </p:nvSpPr>
        <p:spPr>
          <a:xfrm rot="0">
            <a:off x="-504681" y="1863378"/>
            <a:ext cx="10045282" cy="581025"/>
          </a:xfrm>
          <a:prstGeom prst="rect">
            <a:avLst/>
          </a:prstGeom>
        </p:spPr>
        <p:txBody>
          <a:bodyPr anchor="t" rtlCol="false" tIns="0" lIns="0" bIns="0" rIns="0">
            <a:spAutoFit/>
          </a:bodyPr>
          <a:lstStyle/>
          <a:p>
            <a:pPr algn="ctr">
              <a:lnSpc>
                <a:spcPts val="4200"/>
              </a:lnSpc>
            </a:pPr>
            <a:r>
              <a:rPr lang="en-US" sz="3500" b="true">
                <a:solidFill>
                  <a:srgbClr val="FFFFFF"/>
                </a:solidFill>
                <a:latin typeface="Telegraf Bold"/>
                <a:ea typeface="Telegraf Bold"/>
                <a:cs typeface="Telegraf Bold"/>
                <a:sym typeface="Telegraf Bold"/>
              </a:rPr>
              <a:t>How to promote on Disboard?</a:t>
            </a:r>
          </a:p>
        </p:txBody>
      </p:sp>
      <p:sp>
        <p:nvSpPr>
          <p:cNvPr name="TextBox 12" id="12"/>
          <p:cNvSpPr txBox="true"/>
          <p:nvPr/>
        </p:nvSpPr>
        <p:spPr>
          <a:xfrm rot="0">
            <a:off x="780242" y="3975547"/>
            <a:ext cx="7020376" cy="58731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a:ea typeface="Poppins"/>
                <a:cs typeface="Poppins"/>
                <a:sym typeface="Poppins"/>
              </a:rPr>
              <a:t>Add the Disboard bot to a server and give it all the permissions requested for.</a:t>
            </a:r>
          </a:p>
          <a:p>
            <a:pPr algn="l" marL="518160" indent="-259080" lvl="1">
              <a:lnSpc>
                <a:spcPts val="3359"/>
              </a:lnSpc>
              <a:buFont typeface="Arial"/>
              <a:buChar char="•"/>
            </a:pPr>
            <a:r>
              <a:rPr lang="en-US" sz="2400">
                <a:solidFill>
                  <a:srgbClr val="FFFFFF"/>
                </a:solidFill>
                <a:latin typeface="Poppins"/>
                <a:ea typeface="Poppins"/>
                <a:cs typeface="Poppins"/>
                <a:sym typeface="Poppins"/>
              </a:rPr>
              <a:t>Then, type /bump and they would prompt you to create a description on Disboard website first </a:t>
            </a:r>
            <a:r>
              <a:rPr lang="en-US" sz="2400">
                <a:solidFill>
                  <a:srgbClr val="E60000"/>
                </a:solidFill>
                <a:latin typeface="Poppins"/>
                <a:ea typeface="Poppins"/>
                <a:cs typeface="Poppins"/>
                <a:sym typeface="Poppins"/>
              </a:rPr>
              <a:t>(Photo: Top Right)</a:t>
            </a:r>
          </a:p>
          <a:p>
            <a:pPr algn="l" marL="518160" indent="-259080" lvl="1">
              <a:lnSpc>
                <a:spcPts val="3359"/>
              </a:lnSpc>
              <a:buFont typeface="Arial"/>
              <a:buChar char="•"/>
            </a:pPr>
            <a:r>
              <a:rPr lang="en-US" sz="2400">
                <a:solidFill>
                  <a:srgbClr val="FFFFFF"/>
                </a:solidFill>
                <a:latin typeface="Poppins"/>
                <a:ea typeface="Poppins"/>
                <a:cs typeface="Poppins"/>
                <a:sym typeface="Poppins"/>
              </a:rPr>
              <a:t>(Add IMPORTANT keywords like ‘coding’ as it would be found by users who search the keyword)</a:t>
            </a:r>
          </a:p>
          <a:p>
            <a:pPr algn="l" marL="518160" indent="-259080" lvl="1">
              <a:lnSpc>
                <a:spcPts val="3359"/>
              </a:lnSpc>
              <a:buFont typeface="Arial"/>
              <a:buChar char="•"/>
            </a:pPr>
            <a:r>
              <a:rPr lang="en-US" sz="2400">
                <a:solidFill>
                  <a:srgbClr val="FFFFFF"/>
                </a:solidFill>
                <a:latin typeface="Poppins"/>
                <a:ea typeface="Poppins"/>
                <a:cs typeface="Poppins"/>
                <a:sym typeface="Poppins"/>
              </a:rPr>
              <a:t>T</a:t>
            </a:r>
            <a:r>
              <a:rPr lang="en-US" sz="2400">
                <a:solidFill>
                  <a:srgbClr val="FFFFFF"/>
                </a:solidFill>
                <a:latin typeface="Poppins"/>
                <a:ea typeface="Poppins"/>
                <a:cs typeface="Poppins"/>
                <a:sym typeface="Poppins"/>
              </a:rPr>
              <a:t>ype /bump again in your to display your server on Disboard </a:t>
            </a:r>
            <a:r>
              <a:rPr lang="en-US" sz="2400">
                <a:solidFill>
                  <a:srgbClr val="E60000"/>
                </a:solidFill>
                <a:latin typeface="Poppins"/>
                <a:ea typeface="Poppins"/>
                <a:cs typeface="Poppins"/>
                <a:sym typeface="Poppins"/>
              </a:rPr>
              <a:t>(Photo: Bottom Right)</a:t>
            </a:r>
          </a:p>
          <a:p>
            <a:pPr algn="l" marL="518160" indent="-259080" lvl="1">
              <a:lnSpc>
                <a:spcPts val="3359"/>
              </a:lnSpc>
              <a:buFont typeface="Arial"/>
              <a:buChar char="•"/>
            </a:pPr>
            <a:r>
              <a:rPr lang="en-US" sz="2400">
                <a:solidFill>
                  <a:srgbClr val="FFFFFF"/>
                </a:solidFill>
                <a:latin typeface="Poppins"/>
                <a:ea typeface="Poppins"/>
                <a:cs typeface="Poppins"/>
                <a:sym typeface="Poppins"/>
              </a:rPr>
              <a:t>Anyone in the server may </a:t>
            </a:r>
            <a:r>
              <a:rPr lang="en-US" sz="2400">
                <a:solidFill>
                  <a:srgbClr val="F8F8F8"/>
                </a:solidFill>
                <a:latin typeface="Poppins"/>
                <a:ea typeface="Poppins"/>
                <a:cs typeface="Poppins"/>
                <a:sym typeface="Poppins"/>
              </a:rPr>
              <a:t>bump every few hours</a:t>
            </a:r>
            <a:r>
              <a:rPr lang="en-US" sz="2400">
                <a:solidFill>
                  <a:srgbClr val="FFFFFF"/>
                </a:solidFill>
                <a:latin typeface="Poppins"/>
                <a:ea typeface="Poppins"/>
                <a:cs typeface="Poppins"/>
                <a:sym typeface="Poppins"/>
              </a:rPr>
              <a:t> to make the server be the first one that pops up on Disboard and be easily viewed by Disboard viewers</a:t>
            </a:r>
          </a:p>
        </p:txBody>
      </p:sp>
      <p:sp>
        <p:nvSpPr>
          <p:cNvPr name="TextBox 13" id="13"/>
          <p:cNvSpPr txBox="true"/>
          <p:nvPr/>
        </p:nvSpPr>
        <p:spPr>
          <a:xfrm rot="0">
            <a:off x="894728" y="771525"/>
            <a:ext cx="7020376" cy="485775"/>
          </a:xfrm>
          <a:prstGeom prst="rect">
            <a:avLst/>
          </a:prstGeom>
        </p:spPr>
        <p:txBody>
          <a:bodyPr anchor="t" rtlCol="false" tIns="0" lIns="0" bIns="0" rIns="0">
            <a:spAutoFit/>
          </a:bodyPr>
          <a:lstStyle/>
          <a:p>
            <a:pPr algn="ctr">
              <a:lnSpc>
                <a:spcPts val="3600"/>
              </a:lnSpc>
            </a:pPr>
            <a:r>
              <a:rPr lang="en-US" sz="3000" b="true">
                <a:solidFill>
                  <a:srgbClr val="013880"/>
                </a:solidFill>
                <a:latin typeface="Poppins Bold"/>
                <a:ea typeface="Poppins Bold"/>
                <a:cs typeface="Poppins Bold"/>
                <a:sym typeface="Poppins Bold"/>
              </a:rPr>
              <a:t>Appendix 1b: Expanding Reach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3"/>
              <a:stretch>
                <a:fillRect l="-34427" t="0" r="-34427" b="0"/>
              </a:stretch>
            </a:blipFill>
          </p:spPr>
        </p:sp>
      </p:grpSp>
      <p:sp>
        <p:nvSpPr>
          <p:cNvPr name="Freeform 4" id="4"/>
          <p:cNvSpPr/>
          <p:nvPr/>
        </p:nvSpPr>
        <p:spPr>
          <a:xfrm flipH="true" flipV="true" rot="0">
            <a:off x="1698431" y="851899"/>
            <a:ext cx="8603736" cy="1451881"/>
          </a:xfrm>
          <a:custGeom>
            <a:avLst/>
            <a:gdLst/>
            <a:ahLst/>
            <a:cxnLst/>
            <a:rect r="r" b="b" t="t" l="l"/>
            <a:pathLst>
              <a:path h="1451881" w="8603736">
                <a:moveTo>
                  <a:pt x="8603736" y="1451881"/>
                </a:moveTo>
                <a:lnTo>
                  <a:pt x="0" y="1451881"/>
                </a:lnTo>
                <a:lnTo>
                  <a:pt x="0" y="0"/>
                </a:lnTo>
                <a:lnTo>
                  <a:pt x="8603736" y="0"/>
                </a:lnTo>
                <a:lnTo>
                  <a:pt x="8603736" y="145188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124950" y="7375929"/>
            <a:ext cx="4125113" cy="4114800"/>
          </a:xfrm>
          <a:custGeom>
            <a:avLst/>
            <a:gdLst/>
            <a:ahLst/>
            <a:cxnLst/>
            <a:rect r="r" b="b" t="t" l="l"/>
            <a:pathLst>
              <a:path h="4114800" w="4125113">
                <a:moveTo>
                  <a:pt x="0" y="0"/>
                </a:moveTo>
                <a:lnTo>
                  <a:pt x="4125113" y="0"/>
                </a:lnTo>
                <a:lnTo>
                  <a:pt x="41251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698431" y="3667945"/>
            <a:ext cx="5473242" cy="424181"/>
            <a:chOff x="0" y="0"/>
            <a:chExt cx="7297656" cy="565574"/>
          </a:xfrm>
        </p:grpSpPr>
        <p:sp>
          <p:nvSpPr>
            <p:cNvPr name="TextBox 7" id="7"/>
            <p:cNvSpPr txBox="true"/>
            <p:nvPr/>
          </p:nvSpPr>
          <p:spPr>
            <a:xfrm rot="0">
              <a:off x="947656" y="-85725"/>
              <a:ext cx="6350000" cy="651299"/>
            </a:xfrm>
            <a:prstGeom prst="rect">
              <a:avLst/>
            </a:prstGeom>
          </p:spPr>
          <p:txBody>
            <a:bodyPr anchor="t" rtlCol="false" tIns="0" lIns="0" bIns="0" rIns="0">
              <a:spAutoFit/>
            </a:bodyPr>
            <a:lstStyle/>
            <a:p>
              <a:pPr algn="l">
                <a:lnSpc>
                  <a:spcPts val="3919"/>
                </a:lnSpc>
              </a:pPr>
              <a:r>
                <a:rPr lang="en-US" sz="2799">
                  <a:solidFill>
                    <a:srgbClr val="2E2E2E"/>
                  </a:solidFill>
                  <a:latin typeface="Poppins"/>
                  <a:ea typeface="Poppins"/>
                  <a:cs typeface="Poppins"/>
                  <a:sym typeface="Poppins"/>
                </a:rPr>
                <a:t>Our Mission and Vision</a:t>
              </a:r>
            </a:p>
          </p:txBody>
        </p:sp>
        <p:sp>
          <p:nvSpPr>
            <p:cNvPr name="TextBox 8" id="8"/>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013880"/>
                  </a:solidFill>
                  <a:latin typeface="Poppins Bold"/>
                  <a:ea typeface="Poppins Bold"/>
                  <a:cs typeface="Poppins Bold"/>
                  <a:sym typeface="Poppins Bold"/>
                </a:rPr>
                <a:t>01</a:t>
              </a:r>
            </a:p>
          </p:txBody>
        </p:sp>
      </p:grpSp>
      <p:sp>
        <p:nvSpPr>
          <p:cNvPr name="TextBox 9" id="9"/>
          <p:cNvSpPr txBox="true"/>
          <p:nvPr/>
        </p:nvSpPr>
        <p:spPr>
          <a:xfrm rot="0">
            <a:off x="2123624" y="1053965"/>
            <a:ext cx="7020376" cy="981075"/>
          </a:xfrm>
          <a:prstGeom prst="rect">
            <a:avLst/>
          </a:prstGeom>
        </p:spPr>
        <p:txBody>
          <a:bodyPr anchor="t" rtlCol="false" tIns="0" lIns="0" bIns="0" rIns="0">
            <a:spAutoFit/>
          </a:bodyPr>
          <a:lstStyle/>
          <a:p>
            <a:pPr algn="l">
              <a:lnSpc>
                <a:spcPts val="7200"/>
              </a:lnSpc>
            </a:pPr>
            <a:r>
              <a:rPr lang="en-US" sz="6000" b="true">
                <a:solidFill>
                  <a:srgbClr val="013880"/>
                </a:solidFill>
                <a:latin typeface="Poppins Bold"/>
                <a:ea typeface="Poppins Bold"/>
                <a:cs typeface="Poppins Bold"/>
                <a:sym typeface="Poppins Bold"/>
              </a:rPr>
              <a:t>Overview</a:t>
            </a:r>
          </a:p>
        </p:txBody>
      </p:sp>
      <p:sp>
        <p:nvSpPr>
          <p:cNvPr name="TextBox 10" id="10"/>
          <p:cNvSpPr txBox="true"/>
          <p:nvPr/>
        </p:nvSpPr>
        <p:spPr>
          <a:xfrm rot="0">
            <a:off x="2404160" y="4323982"/>
            <a:ext cx="4856558" cy="509906"/>
          </a:xfrm>
          <a:prstGeom prst="rect">
            <a:avLst/>
          </a:prstGeom>
        </p:spPr>
        <p:txBody>
          <a:bodyPr anchor="t" rtlCol="false" tIns="0" lIns="0" bIns="0" rIns="0">
            <a:spAutoFit/>
          </a:bodyPr>
          <a:lstStyle/>
          <a:p>
            <a:pPr algn="l">
              <a:lnSpc>
                <a:spcPts val="3919"/>
              </a:lnSpc>
            </a:pPr>
            <a:r>
              <a:rPr lang="en-US" sz="2799">
                <a:solidFill>
                  <a:srgbClr val="2E2E2E"/>
                </a:solidFill>
                <a:latin typeface="Poppins"/>
                <a:ea typeface="Poppins"/>
                <a:cs typeface="Poppins"/>
                <a:sym typeface="Poppins"/>
              </a:rPr>
              <a:t>What is Our Solution?</a:t>
            </a:r>
          </a:p>
        </p:txBody>
      </p:sp>
      <p:sp>
        <p:nvSpPr>
          <p:cNvPr name="TextBox 11" id="11"/>
          <p:cNvSpPr txBox="true"/>
          <p:nvPr/>
        </p:nvSpPr>
        <p:spPr>
          <a:xfrm rot="0">
            <a:off x="1698431" y="4323982"/>
            <a:ext cx="487283" cy="509906"/>
          </a:xfrm>
          <a:prstGeom prst="rect">
            <a:avLst/>
          </a:prstGeom>
        </p:spPr>
        <p:txBody>
          <a:bodyPr anchor="t" rtlCol="false" tIns="0" lIns="0" bIns="0" rIns="0">
            <a:spAutoFit/>
          </a:bodyPr>
          <a:lstStyle/>
          <a:p>
            <a:pPr algn="l">
              <a:lnSpc>
                <a:spcPts val="3919"/>
              </a:lnSpc>
            </a:pPr>
            <a:r>
              <a:rPr lang="en-US" sz="2799" b="true">
                <a:solidFill>
                  <a:srgbClr val="013880"/>
                </a:solidFill>
                <a:latin typeface="Poppins Bold"/>
                <a:ea typeface="Poppins Bold"/>
                <a:cs typeface="Poppins Bold"/>
                <a:sym typeface="Poppins Bold"/>
              </a:rPr>
              <a:t>02</a:t>
            </a:r>
          </a:p>
        </p:txBody>
      </p:sp>
      <p:sp>
        <p:nvSpPr>
          <p:cNvPr name="TextBox 12" id="12"/>
          <p:cNvSpPr txBox="true"/>
          <p:nvPr/>
        </p:nvSpPr>
        <p:spPr>
          <a:xfrm rot="0">
            <a:off x="2409173" y="5065745"/>
            <a:ext cx="6290584" cy="509906"/>
          </a:xfrm>
          <a:prstGeom prst="rect">
            <a:avLst/>
          </a:prstGeom>
        </p:spPr>
        <p:txBody>
          <a:bodyPr anchor="t" rtlCol="false" tIns="0" lIns="0" bIns="0" rIns="0">
            <a:spAutoFit/>
          </a:bodyPr>
          <a:lstStyle/>
          <a:p>
            <a:pPr algn="l">
              <a:lnSpc>
                <a:spcPts val="3919"/>
              </a:lnSpc>
            </a:pPr>
            <a:r>
              <a:rPr lang="en-US" sz="2799">
                <a:solidFill>
                  <a:srgbClr val="2E2E2E"/>
                </a:solidFill>
                <a:latin typeface="Poppins"/>
                <a:ea typeface="Poppins"/>
                <a:cs typeface="Poppins"/>
                <a:sym typeface="Poppins"/>
              </a:rPr>
              <a:t>Considerations</a:t>
            </a:r>
          </a:p>
        </p:txBody>
      </p:sp>
      <p:sp>
        <p:nvSpPr>
          <p:cNvPr name="TextBox 13" id="13"/>
          <p:cNvSpPr txBox="true"/>
          <p:nvPr/>
        </p:nvSpPr>
        <p:spPr>
          <a:xfrm rot="0">
            <a:off x="1698431" y="5065745"/>
            <a:ext cx="477845" cy="509906"/>
          </a:xfrm>
          <a:prstGeom prst="rect">
            <a:avLst/>
          </a:prstGeom>
        </p:spPr>
        <p:txBody>
          <a:bodyPr anchor="t" rtlCol="false" tIns="0" lIns="0" bIns="0" rIns="0">
            <a:spAutoFit/>
          </a:bodyPr>
          <a:lstStyle/>
          <a:p>
            <a:pPr algn="l">
              <a:lnSpc>
                <a:spcPts val="3919"/>
              </a:lnSpc>
            </a:pPr>
            <a:r>
              <a:rPr lang="en-US" sz="2799" b="true">
                <a:solidFill>
                  <a:srgbClr val="013880"/>
                </a:solidFill>
                <a:latin typeface="Poppins Bold"/>
                <a:ea typeface="Poppins Bold"/>
                <a:cs typeface="Poppins Bold"/>
                <a:sym typeface="Poppins Bold"/>
              </a:rPr>
              <a:t>03</a:t>
            </a:r>
          </a:p>
        </p:txBody>
      </p:sp>
      <p:grpSp>
        <p:nvGrpSpPr>
          <p:cNvPr name="Group 14" id="14"/>
          <p:cNvGrpSpPr/>
          <p:nvPr/>
        </p:nvGrpSpPr>
        <p:grpSpPr>
          <a:xfrm rot="0">
            <a:off x="1698431" y="5893233"/>
            <a:ext cx="5473242" cy="919481"/>
            <a:chOff x="0" y="0"/>
            <a:chExt cx="7297656" cy="1225974"/>
          </a:xfrm>
        </p:grpSpPr>
        <p:sp>
          <p:nvSpPr>
            <p:cNvPr name="TextBox 15" id="15"/>
            <p:cNvSpPr txBox="true"/>
            <p:nvPr/>
          </p:nvSpPr>
          <p:spPr>
            <a:xfrm rot="0">
              <a:off x="947656" y="-85725"/>
              <a:ext cx="6350000" cy="1311699"/>
            </a:xfrm>
            <a:prstGeom prst="rect">
              <a:avLst/>
            </a:prstGeom>
          </p:spPr>
          <p:txBody>
            <a:bodyPr anchor="t" rtlCol="false" tIns="0" lIns="0" bIns="0" rIns="0">
              <a:spAutoFit/>
            </a:bodyPr>
            <a:lstStyle/>
            <a:p>
              <a:pPr algn="l">
                <a:lnSpc>
                  <a:spcPts val="3919"/>
                </a:lnSpc>
              </a:pPr>
              <a:r>
                <a:rPr lang="en-US" sz="2799">
                  <a:solidFill>
                    <a:srgbClr val="2E2E2E"/>
                  </a:solidFill>
                  <a:latin typeface="Poppins"/>
                  <a:ea typeface="Poppins"/>
                  <a:cs typeface="Poppins"/>
                  <a:sym typeface="Poppins"/>
                </a:rPr>
                <a:t>Appendix / Addressing Painpoints</a:t>
              </a:r>
            </a:p>
          </p:txBody>
        </p:sp>
        <p:sp>
          <p:nvSpPr>
            <p:cNvPr name="TextBox 16" id="16"/>
            <p:cNvSpPr txBox="true"/>
            <p:nvPr/>
          </p:nvSpPr>
          <p:spPr>
            <a:xfrm rot="0">
              <a:off x="0" y="-85725"/>
              <a:ext cx="637127" cy="651299"/>
            </a:xfrm>
            <a:prstGeom prst="rect">
              <a:avLst/>
            </a:prstGeom>
          </p:spPr>
          <p:txBody>
            <a:bodyPr anchor="t" rtlCol="false" tIns="0" lIns="0" bIns="0" rIns="0">
              <a:spAutoFit/>
            </a:bodyPr>
            <a:lstStyle/>
            <a:p>
              <a:pPr algn="l">
                <a:lnSpc>
                  <a:spcPts val="3919"/>
                </a:lnSpc>
              </a:pPr>
              <a:r>
                <a:rPr lang="en-US" sz="2799" b="true">
                  <a:solidFill>
                    <a:srgbClr val="013880"/>
                  </a:solidFill>
                  <a:latin typeface="Poppins Bold"/>
                  <a:ea typeface="Poppins Bold"/>
                  <a:cs typeface="Poppins Bold"/>
                  <a:sym typeface="Poppins Bold"/>
                </a:rPr>
                <a:t>04</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CBE4FF"/>
        </a:solidFill>
      </p:bgPr>
    </p:bg>
    <p:spTree>
      <p:nvGrpSpPr>
        <p:cNvPr id="1" name=""/>
        <p:cNvGrpSpPr/>
        <p:nvPr/>
      </p:nvGrpSpPr>
      <p:grpSpPr>
        <a:xfrm>
          <a:off x="0" y="0"/>
          <a:ext cx="0" cy="0"/>
          <a:chOff x="0" y="0"/>
          <a:chExt cx="0" cy="0"/>
        </a:xfrm>
      </p:grpSpPr>
      <p:sp>
        <p:nvSpPr>
          <p:cNvPr name="TextBox 2" id="2"/>
          <p:cNvSpPr txBox="true"/>
          <p:nvPr/>
        </p:nvSpPr>
        <p:spPr>
          <a:xfrm rot="0">
            <a:off x="5633812" y="5981700"/>
            <a:ext cx="7020376" cy="981075"/>
          </a:xfrm>
          <a:prstGeom prst="rect">
            <a:avLst/>
          </a:prstGeom>
        </p:spPr>
        <p:txBody>
          <a:bodyPr anchor="t" rtlCol="false" tIns="0" lIns="0" bIns="0" rIns="0">
            <a:spAutoFit/>
          </a:bodyPr>
          <a:lstStyle/>
          <a:p>
            <a:pPr algn="ctr">
              <a:lnSpc>
                <a:spcPts val="7200"/>
              </a:lnSpc>
            </a:pPr>
            <a:r>
              <a:rPr lang="en-US" sz="6000" b="true">
                <a:solidFill>
                  <a:srgbClr val="013880"/>
                </a:solidFill>
                <a:latin typeface="Poppins Bold"/>
                <a:ea typeface="Poppins Bold"/>
                <a:cs typeface="Poppins Bold"/>
                <a:sym typeface="Poppins Bold"/>
              </a:rPr>
              <a:t>Mission</a:t>
            </a:r>
          </a:p>
        </p:txBody>
      </p:sp>
      <p:sp>
        <p:nvSpPr>
          <p:cNvPr name="TextBox 3" id="3"/>
          <p:cNvSpPr txBox="true"/>
          <p:nvPr/>
        </p:nvSpPr>
        <p:spPr>
          <a:xfrm rot="0">
            <a:off x="5633812" y="2819400"/>
            <a:ext cx="7020376" cy="3228975"/>
          </a:xfrm>
          <a:prstGeom prst="rect">
            <a:avLst/>
          </a:prstGeom>
        </p:spPr>
        <p:txBody>
          <a:bodyPr anchor="t" rtlCol="false" tIns="0" lIns="0" bIns="0" rIns="0">
            <a:spAutoFit/>
          </a:bodyPr>
          <a:lstStyle/>
          <a:p>
            <a:pPr algn="ctr">
              <a:lnSpc>
                <a:spcPts val="24000"/>
              </a:lnSpc>
            </a:pPr>
            <a:r>
              <a:rPr lang="en-US" sz="20000" b="true">
                <a:solidFill>
                  <a:srgbClr val="013880"/>
                </a:solidFill>
                <a:latin typeface="Poppins Bold"/>
                <a:ea typeface="Poppins Bold"/>
                <a:cs typeface="Poppins Bold"/>
                <a:sym typeface="Poppins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346764" y="5181976"/>
            <a:ext cx="2770712" cy="5105024"/>
          </a:xfrm>
          <a:custGeom>
            <a:avLst/>
            <a:gdLst/>
            <a:ahLst/>
            <a:cxnLst/>
            <a:rect r="r" b="b" t="t" l="l"/>
            <a:pathLst>
              <a:path h="5105024" w="2770712">
                <a:moveTo>
                  <a:pt x="0" y="0"/>
                </a:moveTo>
                <a:lnTo>
                  <a:pt x="2770712" y="0"/>
                </a:lnTo>
                <a:lnTo>
                  <a:pt x="2770712" y="5105024"/>
                </a:lnTo>
                <a:lnTo>
                  <a:pt x="0" y="5105024"/>
                </a:lnTo>
                <a:lnTo>
                  <a:pt x="0" y="0"/>
                </a:lnTo>
                <a:close/>
              </a:path>
            </a:pathLst>
          </a:custGeom>
          <a:blipFill>
            <a:blip r:embed="rId5"/>
            <a:stretch>
              <a:fillRect l="0" t="0" r="0" b="-41738"/>
            </a:stretch>
          </a:blipFill>
        </p:spPr>
      </p:sp>
      <p:grpSp>
        <p:nvGrpSpPr>
          <p:cNvPr name="Group 4" id="4"/>
          <p:cNvGrpSpPr/>
          <p:nvPr/>
        </p:nvGrpSpPr>
        <p:grpSpPr>
          <a:xfrm rot="0">
            <a:off x="9686924" y="2024559"/>
            <a:ext cx="5983908" cy="3617489"/>
            <a:chOff x="0" y="0"/>
            <a:chExt cx="1558129" cy="941945"/>
          </a:xfrm>
        </p:grpSpPr>
        <p:sp>
          <p:nvSpPr>
            <p:cNvPr name="Freeform 5" id="5"/>
            <p:cNvSpPr/>
            <p:nvPr/>
          </p:nvSpPr>
          <p:spPr>
            <a:xfrm flipH="false" flipV="false" rot="0">
              <a:off x="0" y="0"/>
              <a:ext cx="1558140" cy="941945"/>
            </a:xfrm>
            <a:custGeom>
              <a:avLst/>
              <a:gdLst/>
              <a:ahLst/>
              <a:cxnLst/>
              <a:rect r="r" b="b" t="t" l="l"/>
              <a:pathLst>
                <a:path h="941945" w="1558140">
                  <a:moveTo>
                    <a:pt x="1263003" y="0"/>
                  </a:moveTo>
                  <a:lnTo>
                    <a:pt x="282407" y="0"/>
                  </a:lnTo>
                  <a:cubicBezTo>
                    <a:pt x="126426" y="0"/>
                    <a:pt x="0" y="123512"/>
                    <a:pt x="0" y="401493"/>
                  </a:cubicBezTo>
                  <a:cubicBezTo>
                    <a:pt x="0" y="616914"/>
                    <a:pt x="66279" y="712055"/>
                    <a:pt x="162037" y="756196"/>
                  </a:cubicBezTo>
                  <a:lnTo>
                    <a:pt x="162037" y="941945"/>
                  </a:lnTo>
                  <a:lnTo>
                    <a:pt x="353844" y="782478"/>
                  </a:lnTo>
                  <a:lnTo>
                    <a:pt x="1263003" y="782478"/>
                  </a:lnTo>
                  <a:cubicBezTo>
                    <a:pt x="1431691" y="782478"/>
                    <a:pt x="1558129" y="658965"/>
                    <a:pt x="1558129" y="401446"/>
                  </a:cubicBezTo>
                  <a:cubicBezTo>
                    <a:pt x="1558140" y="123512"/>
                    <a:pt x="1431691" y="0"/>
                    <a:pt x="1263003" y="0"/>
                  </a:cubicBezTo>
                  <a:close/>
                </a:path>
              </a:pathLst>
            </a:custGeom>
            <a:solidFill>
              <a:srgbClr val="FFFFFF"/>
            </a:solidFill>
          </p:spPr>
        </p:sp>
        <p:sp>
          <p:nvSpPr>
            <p:cNvPr name="TextBox 6" id="6"/>
            <p:cNvSpPr txBox="true"/>
            <p:nvPr/>
          </p:nvSpPr>
          <p:spPr>
            <a:xfrm>
              <a:off x="0" y="-9525"/>
              <a:ext cx="1558129" cy="76097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201063" y="2024559"/>
            <a:ext cx="7497494" cy="3926990"/>
            <a:chOff x="0" y="0"/>
            <a:chExt cx="2137363" cy="1119495"/>
          </a:xfrm>
        </p:grpSpPr>
        <p:sp>
          <p:nvSpPr>
            <p:cNvPr name="Freeform 8" id="8"/>
            <p:cNvSpPr/>
            <p:nvPr/>
          </p:nvSpPr>
          <p:spPr>
            <a:xfrm flipH="false" flipV="false" rot="0">
              <a:off x="0" y="0"/>
              <a:ext cx="2137363" cy="1119495"/>
            </a:xfrm>
            <a:custGeom>
              <a:avLst/>
              <a:gdLst/>
              <a:ahLst/>
              <a:cxnLst/>
              <a:rect r="r" b="b" t="t" l="l"/>
              <a:pathLst>
                <a:path h="1119495" w="2137363">
                  <a:moveTo>
                    <a:pt x="52663" y="0"/>
                  </a:moveTo>
                  <a:lnTo>
                    <a:pt x="2084700" y="0"/>
                  </a:lnTo>
                  <a:cubicBezTo>
                    <a:pt x="2098667" y="0"/>
                    <a:pt x="2112062" y="5548"/>
                    <a:pt x="2121939" y="15425"/>
                  </a:cubicBezTo>
                  <a:cubicBezTo>
                    <a:pt x="2131815" y="25301"/>
                    <a:pt x="2137363" y="38696"/>
                    <a:pt x="2137363" y="52663"/>
                  </a:cubicBezTo>
                  <a:lnTo>
                    <a:pt x="2137363" y="1066832"/>
                  </a:lnTo>
                  <a:cubicBezTo>
                    <a:pt x="2137363" y="1095917"/>
                    <a:pt x="2113785" y="1119495"/>
                    <a:pt x="2084700" y="1119495"/>
                  </a:cubicBezTo>
                  <a:lnTo>
                    <a:pt x="52663" y="1119495"/>
                  </a:lnTo>
                  <a:cubicBezTo>
                    <a:pt x="23578" y="1119495"/>
                    <a:pt x="0" y="1095917"/>
                    <a:pt x="0" y="1066832"/>
                  </a:cubicBezTo>
                  <a:lnTo>
                    <a:pt x="0" y="52663"/>
                  </a:lnTo>
                  <a:cubicBezTo>
                    <a:pt x="0" y="23578"/>
                    <a:pt x="23578" y="0"/>
                    <a:pt x="52663" y="0"/>
                  </a:cubicBezTo>
                  <a:close/>
                </a:path>
              </a:pathLst>
            </a:custGeom>
            <a:solidFill>
              <a:srgbClr val="80B7FF"/>
            </a:solidFill>
          </p:spPr>
        </p:sp>
        <p:sp>
          <p:nvSpPr>
            <p:cNvPr name="TextBox 9" id="9"/>
            <p:cNvSpPr txBox="true"/>
            <p:nvPr/>
          </p:nvSpPr>
          <p:spPr>
            <a:xfrm>
              <a:off x="0" y="-47625"/>
              <a:ext cx="2137363" cy="116712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39467" y="619125"/>
            <a:ext cx="7020376" cy="771525"/>
          </a:xfrm>
          <a:prstGeom prst="rect">
            <a:avLst/>
          </a:prstGeom>
        </p:spPr>
        <p:txBody>
          <a:bodyPr anchor="t" rtlCol="false" tIns="0" lIns="0" bIns="0" rIns="0">
            <a:spAutoFit/>
          </a:bodyPr>
          <a:lstStyle/>
          <a:p>
            <a:pPr algn="ctr">
              <a:lnSpc>
                <a:spcPts val="5759"/>
              </a:lnSpc>
            </a:pPr>
            <a:r>
              <a:rPr lang="en-US" sz="4800" b="true">
                <a:solidFill>
                  <a:srgbClr val="013880"/>
                </a:solidFill>
                <a:latin typeface="Poppins Bold"/>
                <a:ea typeface="Poppins Bold"/>
                <a:cs typeface="Poppins Bold"/>
                <a:sym typeface="Poppins Bold"/>
              </a:rPr>
              <a:t>Mission</a:t>
            </a:r>
          </a:p>
        </p:txBody>
      </p:sp>
      <p:grpSp>
        <p:nvGrpSpPr>
          <p:cNvPr name="Group 11" id="11"/>
          <p:cNvGrpSpPr/>
          <p:nvPr/>
        </p:nvGrpSpPr>
        <p:grpSpPr>
          <a:xfrm rot="0">
            <a:off x="755621" y="3833303"/>
            <a:ext cx="8388379" cy="1037577"/>
            <a:chOff x="0" y="0"/>
            <a:chExt cx="11184505" cy="1383435"/>
          </a:xfrm>
        </p:grpSpPr>
        <p:sp>
          <p:nvSpPr>
            <p:cNvPr name="TextBox 12" id="12"/>
            <p:cNvSpPr txBox="true"/>
            <p:nvPr/>
          </p:nvSpPr>
          <p:spPr>
            <a:xfrm rot="0">
              <a:off x="555488" y="825872"/>
              <a:ext cx="9999544" cy="557564"/>
            </a:xfrm>
            <a:prstGeom prst="rect">
              <a:avLst/>
            </a:prstGeom>
          </p:spPr>
          <p:txBody>
            <a:bodyPr anchor="t" rtlCol="false" tIns="0" lIns="0" bIns="0" rIns="0">
              <a:spAutoFit/>
            </a:bodyPr>
            <a:lstStyle/>
            <a:p>
              <a:pPr algn="l" marL="481997" indent="-240999" lvl="1">
                <a:lnSpc>
                  <a:spcPts val="3661"/>
                </a:lnSpc>
                <a:buFont typeface="Arial"/>
                <a:buChar char="•"/>
              </a:pPr>
            </a:p>
          </p:txBody>
        </p:sp>
        <p:sp>
          <p:nvSpPr>
            <p:cNvPr name="TextBox 13" id="13"/>
            <p:cNvSpPr txBox="true"/>
            <p:nvPr/>
          </p:nvSpPr>
          <p:spPr>
            <a:xfrm rot="0">
              <a:off x="0" y="28575"/>
              <a:ext cx="11184505" cy="534617"/>
            </a:xfrm>
            <a:prstGeom prst="rect">
              <a:avLst/>
            </a:prstGeom>
          </p:spPr>
          <p:txBody>
            <a:bodyPr anchor="t" rtlCol="false" tIns="0" lIns="0" bIns="0" rIns="0">
              <a:spAutoFit/>
            </a:bodyPr>
            <a:lstStyle/>
            <a:p>
              <a:pPr algn="ctr">
                <a:lnSpc>
                  <a:spcPts val="2771"/>
                </a:lnSpc>
              </a:pPr>
              <a:r>
                <a:rPr lang="en-US" sz="2771" b="true">
                  <a:solidFill>
                    <a:srgbClr val="013880"/>
                  </a:solidFill>
                  <a:latin typeface="Poppins Bold"/>
                  <a:ea typeface="Poppins Bold"/>
                  <a:cs typeface="Poppins Bold"/>
                  <a:sym typeface="Poppins Bold"/>
                </a:rPr>
                <a:t>Dynamic and Inclusive</a:t>
              </a:r>
            </a:p>
          </p:txBody>
        </p:sp>
      </p:grpSp>
      <p:grpSp>
        <p:nvGrpSpPr>
          <p:cNvPr name="Group 14" id="14"/>
          <p:cNvGrpSpPr/>
          <p:nvPr/>
        </p:nvGrpSpPr>
        <p:grpSpPr>
          <a:xfrm rot="0">
            <a:off x="1201063" y="6399224"/>
            <a:ext cx="7497494" cy="3578678"/>
            <a:chOff x="0" y="0"/>
            <a:chExt cx="2137363" cy="1020199"/>
          </a:xfrm>
        </p:grpSpPr>
        <p:sp>
          <p:nvSpPr>
            <p:cNvPr name="Freeform 15" id="15"/>
            <p:cNvSpPr/>
            <p:nvPr/>
          </p:nvSpPr>
          <p:spPr>
            <a:xfrm flipH="false" flipV="false" rot="0">
              <a:off x="0" y="0"/>
              <a:ext cx="2137363" cy="1020199"/>
            </a:xfrm>
            <a:custGeom>
              <a:avLst/>
              <a:gdLst/>
              <a:ahLst/>
              <a:cxnLst/>
              <a:rect r="r" b="b" t="t" l="l"/>
              <a:pathLst>
                <a:path h="1020199" w="2137363">
                  <a:moveTo>
                    <a:pt x="52663" y="0"/>
                  </a:moveTo>
                  <a:lnTo>
                    <a:pt x="2084700" y="0"/>
                  </a:lnTo>
                  <a:cubicBezTo>
                    <a:pt x="2098667" y="0"/>
                    <a:pt x="2112062" y="5548"/>
                    <a:pt x="2121939" y="15425"/>
                  </a:cubicBezTo>
                  <a:cubicBezTo>
                    <a:pt x="2131815" y="25301"/>
                    <a:pt x="2137363" y="38696"/>
                    <a:pt x="2137363" y="52663"/>
                  </a:cubicBezTo>
                  <a:lnTo>
                    <a:pt x="2137363" y="967536"/>
                  </a:lnTo>
                  <a:cubicBezTo>
                    <a:pt x="2137363" y="996621"/>
                    <a:pt x="2113785" y="1020199"/>
                    <a:pt x="2084700" y="1020199"/>
                  </a:cubicBezTo>
                  <a:lnTo>
                    <a:pt x="52663" y="1020199"/>
                  </a:lnTo>
                  <a:cubicBezTo>
                    <a:pt x="38696" y="1020199"/>
                    <a:pt x="25301" y="1014650"/>
                    <a:pt x="15425" y="1004774"/>
                  </a:cubicBezTo>
                  <a:cubicBezTo>
                    <a:pt x="5548" y="994898"/>
                    <a:pt x="0" y="981503"/>
                    <a:pt x="0" y="967536"/>
                  </a:cubicBezTo>
                  <a:lnTo>
                    <a:pt x="0" y="52663"/>
                  </a:lnTo>
                  <a:cubicBezTo>
                    <a:pt x="0" y="23578"/>
                    <a:pt x="23578" y="0"/>
                    <a:pt x="52663" y="0"/>
                  </a:cubicBezTo>
                  <a:close/>
                </a:path>
              </a:pathLst>
            </a:custGeom>
            <a:solidFill>
              <a:srgbClr val="3084F4"/>
            </a:solidFill>
          </p:spPr>
        </p:sp>
        <p:sp>
          <p:nvSpPr>
            <p:cNvPr name="TextBox 16" id="16"/>
            <p:cNvSpPr txBox="true"/>
            <p:nvPr/>
          </p:nvSpPr>
          <p:spPr>
            <a:xfrm>
              <a:off x="0" y="-47625"/>
              <a:ext cx="2137363" cy="1067824"/>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2542714" y="7649098"/>
            <a:ext cx="4814194" cy="1117030"/>
          </a:xfrm>
          <a:prstGeom prst="rect">
            <a:avLst/>
          </a:prstGeom>
        </p:spPr>
        <p:txBody>
          <a:bodyPr anchor="t" rtlCol="false" tIns="0" lIns="0" bIns="0" rIns="0">
            <a:spAutoFit/>
          </a:bodyPr>
          <a:lstStyle/>
          <a:p>
            <a:pPr algn="ctr">
              <a:lnSpc>
                <a:spcPts val="2864"/>
              </a:lnSpc>
            </a:pPr>
            <a:r>
              <a:rPr lang="en-US" sz="2864" b="true">
                <a:solidFill>
                  <a:srgbClr val="013880"/>
                </a:solidFill>
                <a:latin typeface="Poppins Bold"/>
                <a:ea typeface="Poppins Bold"/>
                <a:cs typeface="Poppins Bold"/>
                <a:sym typeface="Poppins Bold"/>
              </a:rPr>
              <a:t>A Celebration of Geek Culture that Thrives Offline &amp; Online</a:t>
            </a:r>
          </a:p>
        </p:txBody>
      </p:sp>
      <p:sp>
        <p:nvSpPr>
          <p:cNvPr name="AutoShape 18" id="18"/>
          <p:cNvSpPr/>
          <p:nvPr/>
        </p:nvSpPr>
        <p:spPr>
          <a:xfrm flipV="true">
            <a:off x="9167812" y="1709878"/>
            <a:ext cx="47625" cy="8268024"/>
          </a:xfrm>
          <a:prstGeom prst="line">
            <a:avLst/>
          </a:prstGeom>
          <a:ln cap="rnd" w="47625">
            <a:solidFill>
              <a:srgbClr val="004AAD"/>
            </a:solidFill>
            <a:prstDash val="sysDash"/>
            <a:headEnd type="none" len="sm" w="sm"/>
            <a:tailEnd type="none" len="sm" w="sm"/>
          </a:ln>
        </p:spPr>
      </p:sp>
      <p:sp>
        <p:nvSpPr>
          <p:cNvPr name="TextBox 19" id="19"/>
          <p:cNvSpPr txBox="true"/>
          <p:nvPr/>
        </p:nvSpPr>
        <p:spPr>
          <a:xfrm rot="0">
            <a:off x="9975552" y="2300774"/>
            <a:ext cx="5580261" cy="2184191"/>
          </a:xfrm>
          <a:prstGeom prst="rect">
            <a:avLst/>
          </a:prstGeom>
        </p:spPr>
        <p:txBody>
          <a:bodyPr anchor="t" rtlCol="false" tIns="0" lIns="0" bIns="0" rIns="0">
            <a:spAutoFit/>
          </a:bodyPr>
          <a:lstStyle/>
          <a:p>
            <a:pPr algn="ctr">
              <a:lnSpc>
                <a:spcPts val="4416"/>
              </a:lnSpc>
            </a:pPr>
            <a:r>
              <a:rPr lang="en-US" sz="2387">
                <a:solidFill>
                  <a:srgbClr val="000000"/>
                </a:solidFill>
                <a:latin typeface="Poppins"/>
                <a:ea typeface="Poppins"/>
                <a:cs typeface="Poppins"/>
                <a:sym typeface="Poppins"/>
              </a:rPr>
              <a:t>How do we </a:t>
            </a:r>
            <a:r>
              <a:rPr lang="en-US" sz="2387" b="true">
                <a:solidFill>
                  <a:srgbClr val="000000"/>
                </a:solidFill>
                <a:latin typeface="Poppins Bold"/>
                <a:ea typeface="Poppins Bold"/>
                <a:cs typeface="Poppins Bold"/>
                <a:sym typeface="Poppins Bold"/>
              </a:rPr>
              <a:t>foster real-world connections, inclusiveness and cohesion</a:t>
            </a:r>
            <a:r>
              <a:rPr lang="en-US" sz="2387">
                <a:solidFill>
                  <a:srgbClr val="000000"/>
                </a:solidFill>
                <a:latin typeface="Poppins"/>
                <a:ea typeface="Poppins"/>
                <a:cs typeface="Poppins"/>
                <a:sym typeface="Poppins"/>
              </a:rPr>
              <a:t> within</a:t>
            </a:r>
          </a:p>
          <a:p>
            <a:pPr algn="ctr">
              <a:lnSpc>
                <a:spcPts val="4416"/>
              </a:lnSpc>
              <a:spcBef>
                <a:spcPct val="0"/>
              </a:spcBef>
            </a:pPr>
            <a:r>
              <a:rPr lang="en-US" sz="2387">
                <a:solidFill>
                  <a:srgbClr val="000000"/>
                </a:solidFill>
                <a:latin typeface="Poppins"/>
                <a:ea typeface="Poppins"/>
                <a:cs typeface="Poppins"/>
                <a:sym typeface="Poppins"/>
              </a:rPr>
              <a:t>the </a:t>
            </a:r>
            <a:r>
              <a:rPr lang="en-US" b="true" sz="2387">
                <a:solidFill>
                  <a:srgbClr val="DF0012"/>
                </a:solidFill>
                <a:latin typeface="Poppins Bold"/>
                <a:ea typeface="Poppins Bold"/>
                <a:cs typeface="Poppins Bold"/>
                <a:sym typeface="Poppins Bold"/>
              </a:rPr>
              <a:t>geek community</a:t>
            </a:r>
            <a:r>
              <a:rPr lang="en-US" sz="2387">
                <a:solidFill>
                  <a:srgbClr val="000000"/>
                </a:solidFill>
                <a:latin typeface="Poppins"/>
                <a:ea typeface="Poppins"/>
                <a:cs typeface="Poppins"/>
                <a:sym typeface="Poppins"/>
              </a:rPr>
              <a: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BE4FF"/>
        </a:solidFill>
      </p:bgPr>
    </p:bg>
    <p:spTree>
      <p:nvGrpSpPr>
        <p:cNvPr id="1" name=""/>
        <p:cNvGrpSpPr/>
        <p:nvPr/>
      </p:nvGrpSpPr>
      <p:grpSpPr>
        <a:xfrm>
          <a:off x="0" y="0"/>
          <a:ext cx="0" cy="0"/>
          <a:chOff x="0" y="0"/>
          <a:chExt cx="0" cy="0"/>
        </a:xfrm>
      </p:grpSpPr>
      <p:sp>
        <p:nvSpPr>
          <p:cNvPr name="TextBox 2" id="2"/>
          <p:cNvSpPr txBox="true"/>
          <p:nvPr/>
        </p:nvSpPr>
        <p:spPr>
          <a:xfrm rot="0">
            <a:off x="3160024" y="5981700"/>
            <a:ext cx="11967951" cy="981075"/>
          </a:xfrm>
          <a:prstGeom prst="rect">
            <a:avLst/>
          </a:prstGeom>
        </p:spPr>
        <p:txBody>
          <a:bodyPr anchor="t" rtlCol="false" tIns="0" lIns="0" bIns="0" rIns="0">
            <a:spAutoFit/>
          </a:bodyPr>
          <a:lstStyle/>
          <a:p>
            <a:pPr algn="ctr">
              <a:lnSpc>
                <a:spcPts val="7200"/>
              </a:lnSpc>
            </a:pPr>
            <a:r>
              <a:rPr lang="en-US" sz="6000" b="true">
                <a:solidFill>
                  <a:srgbClr val="013880"/>
                </a:solidFill>
                <a:latin typeface="Poppins Bold"/>
                <a:ea typeface="Poppins Bold"/>
                <a:cs typeface="Poppins Bold"/>
                <a:sym typeface="Poppins Bold"/>
              </a:rPr>
              <a:t>What is our solution?</a:t>
            </a:r>
          </a:p>
        </p:txBody>
      </p:sp>
      <p:sp>
        <p:nvSpPr>
          <p:cNvPr name="TextBox 3" id="3"/>
          <p:cNvSpPr txBox="true"/>
          <p:nvPr/>
        </p:nvSpPr>
        <p:spPr>
          <a:xfrm rot="0">
            <a:off x="5633812" y="2819400"/>
            <a:ext cx="7020376" cy="3228975"/>
          </a:xfrm>
          <a:prstGeom prst="rect">
            <a:avLst/>
          </a:prstGeom>
        </p:spPr>
        <p:txBody>
          <a:bodyPr anchor="t" rtlCol="false" tIns="0" lIns="0" bIns="0" rIns="0">
            <a:spAutoFit/>
          </a:bodyPr>
          <a:lstStyle/>
          <a:p>
            <a:pPr algn="ctr">
              <a:lnSpc>
                <a:spcPts val="24000"/>
              </a:lnSpc>
            </a:pPr>
            <a:r>
              <a:rPr lang="en-US" sz="20000" b="true">
                <a:solidFill>
                  <a:srgbClr val="013880"/>
                </a:solidFill>
                <a:latin typeface="Poppins Bold"/>
                <a:ea typeface="Poppins Bold"/>
                <a:cs typeface="Poppins Bold"/>
                <a:sym typeface="Poppins Bold"/>
              </a:rPr>
              <a:t>02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flipV="true">
            <a:off x="9132094" y="1482057"/>
            <a:ext cx="23812" cy="7322886"/>
          </a:xfrm>
          <a:prstGeom prst="line">
            <a:avLst/>
          </a:prstGeom>
          <a:ln cap="rnd" w="47625">
            <a:solidFill>
              <a:srgbClr val="004AAD"/>
            </a:solidFill>
            <a:prstDash val="sysDash"/>
            <a:headEnd type="none" len="sm" w="sm"/>
            <a:tailEnd type="none" len="sm" w="sm"/>
          </a:ln>
        </p:spPr>
      </p:sp>
      <p:grpSp>
        <p:nvGrpSpPr>
          <p:cNvPr name="Group 4" id="4"/>
          <p:cNvGrpSpPr/>
          <p:nvPr/>
        </p:nvGrpSpPr>
        <p:grpSpPr>
          <a:xfrm rot="0">
            <a:off x="9612958" y="797524"/>
            <a:ext cx="7646342" cy="7922396"/>
            <a:chOff x="0" y="0"/>
            <a:chExt cx="2013851" cy="2086557"/>
          </a:xfrm>
        </p:grpSpPr>
        <p:sp>
          <p:nvSpPr>
            <p:cNvPr name="Freeform 5" id="5"/>
            <p:cNvSpPr/>
            <p:nvPr/>
          </p:nvSpPr>
          <p:spPr>
            <a:xfrm flipH="false" flipV="false" rot="0">
              <a:off x="0" y="0"/>
              <a:ext cx="2013851" cy="2086557"/>
            </a:xfrm>
            <a:custGeom>
              <a:avLst/>
              <a:gdLst/>
              <a:ahLst/>
              <a:cxnLst/>
              <a:rect r="r" b="b" t="t" l="l"/>
              <a:pathLst>
                <a:path h="2086557" w="2013851">
                  <a:moveTo>
                    <a:pt x="42525" y="0"/>
                  </a:moveTo>
                  <a:lnTo>
                    <a:pt x="1971326" y="0"/>
                  </a:lnTo>
                  <a:cubicBezTo>
                    <a:pt x="1982605" y="0"/>
                    <a:pt x="1993421" y="4480"/>
                    <a:pt x="2001396" y="12455"/>
                  </a:cubicBezTo>
                  <a:cubicBezTo>
                    <a:pt x="2009371" y="20430"/>
                    <a:pt x="2013851" y="31247"/>
                    <a:pt x="2013851" y="42525"/>
                  </a:cubicBezTo>
                  <a:lnTo>
                    <a:pt x="2013851" y="2044032"/>
                  </a:lnTo>
                  <a:cubicBezTo>
                    <a:pt x="2013851" y="2067518"/>
                    <a:pt x="1994812" y="2086557"/>
                    <a:pt x="1971326" y="2086557"/>
                  </a:cubicBezTo>
                  <a:lnTo>
                    <a:pt x="42525" y="2086557"/>
                  </a:lnTo>
                  <a:cubicBezTo>
                    <a:pt x="31247" y="2086557"/>
                    <a:pt x="20430" y="2082077"/>
                    <a:pt x="12455" y="2074102"/>
                  </a:cubicBezTo>
                  <a:cubicBezTo>
                    <a:pt x="4480" y="2066127"/>
                    <a:pt x="0" y="2055310"/>
                    <a:pt x="0" y="2044032"/>
                  </a:cubicBezTo>
                  <a:lnTo>
                    <a:pt x="0" y="42525"/>
                  </a:lnTo>
                  <a:cubicBezTo>
                    <a:pt x="0" y="19039"/>
                    <a:pt x="19039" y="0"/>
                    <a:pt x="42525" y="0"/>
                  </a:cubicBezTo>
                  <a:close/>
                </a:path>
              </a:pathLst>
            </a:custGeom>
            <a:solidFill>
              <a:srgbClr val="FFFFFF"/>
            </a:solidFill>
          </p:spPr>
        </p:sp>
        <p:sp>
          <p:nvSpPr>
            <p:cNvPr name="TextBox 6" id="6"/>
            <p:cNvSpPr txBox="true"/>
            <p:nvPr/>
          </p:nvSpPr>
          <p:spPr>
            <a:xfrm>
              <a:off x="0" y="-47625"/>
              <a:ext cx="2013851" cy="2134182"/>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0284664" y="2220513"/>
            <a:ext cx="871345" cy="87134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10097292" y="950072"/>
            <a:ext cx="6720519" cy="1227651"/>
            <a:chOff x="0" y="0"/>
            <a:chExt cx="1770013" cy="323332"/>
          </a:xfrm>
        </p:grpSpPr>
        <p:sp>
          <p:nvSpPr>
            <p:cNvPr name="Freeform 10" id="10"/>
            <p:cNvSpPr/>
            <p:nvPr/>
          </p:nvSpPr>
          <p:spPr>
            <a:xfrm flipH="false" flipV="false" rot="0">
              <a:off x="0" y="0"/>
              <a:ext cx="1770013" cy="323332"/>
            </a:xfrm>
            <a:custGeom>
              <a:avLst/>
              <a:gdLst/>
              <a:ahLst/>
              <a:cxnLst/>
              <a:rect r="r" b="b" t="t" l="l"/>
              <a:pathLst>
                <a:path h="323332" w="1770013">
                  <a:moveTo>
                    <a:pt x="42623" y="0"/>
                  </a:moveTo>
                  <a:lnTo>
                    <a:pt x="1727390" y="0"/>
                  </a:lnTo>
                  <a:cubicBezTo>
                    <a:pt x="1750930" y="0"/>
                    <a:pt x="1770013" y="19083"/>
                    <a:pt x="1770013" y="42623"/>
                  </a:cubicBezTo>
                  <a:lnTo>
                    <a:pt x="1770013" y="280709"/>
                  </a:lnTo>
                  <a:cubicBezTo>
                    <a:pt x="1770013" y="304249"/>
                    <a:pt x="1750930" y="323332"/>
                    <a:pt x="1727390" y="323332"/>
                  </a:cubicBezTo>
                  <a:lnTo>
                    <a:pt x="42623" y="323332"/>
                  </a:lnTo>
                  <a:cubicBezTo>
                    <a:pt x="19083" y="323332"/>
                    <a:pt x="0" y="304249"/>
                    <a:pt x="0" y="280709"/>
                  </a:cubicBezTo>
                  <a:lnTo>
                    <a:pt x="0" y="42623"/>
                  </a:lnTo>
                  <a:cubicBezTo>
                    <a:pt x="0" y="19083"/>
                    <a:pt x="19083" y="0"/>
                    <a:pt x="42623" y="0"/>
                  </a:cubicBezTo>
                  <a:close/>
                </a:path>
              </a:pathLst>
            </a:custGeom>
            <a:solidFill>
              <a:srgbClr val="C9E1F4"/>
            </a:solidFill>
          </p:spPr>
        </p:sp>
        <p:sp>
          <p:nvSpPr>
            <p:cNvPr name="TextBox 11" id="11"/>
            <p:cNvSpPr txBox="true"/>
            <p:nvPr/>
          </p:nvSpPr>
          <p:spPr>
            <a:xfrm>
              <a:off x="0" y="-47625"/>
              <a:ext cx="1770013" cy="3709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0284664" y="3708323"/>
            <a:ext cx="871345" cy="87134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4" id="14"/>
          <p:cNvGrpSpPr/>
          <p:nvPr/>
        </p:nvGrpSpPr>
        <p:grpSpPr>
          <a:xfrm rot="0">
            <a:off x="10097292" y="6045573"/>
            <a:ext cx="6797482" cy="2160519"/>
            <a:chOff x="0" y="0"/>
            <a:chExt cx="1790283" cy="569026"/>
          </a:xfrm>
        </p:grpSpPr>
        <p:sp>
          <p:nvSpPr>
            <p:cNvPr name="Freeform 15" id="15"/>
            <p:cNvSpPr/>
            <p:nvPr/>
          </p:nvSpPr>
          <p:spPr>
            <a:xfrm flipH="false" flipV="false" rot="0">
              <a:off x="0" y="0"/>
              <a:ext cx="1790284" cy="569026"/>
            </a:xfrm>
            <a:custGeom>
              <a:avLst/>
              <a:gdLst/>
              <a:ahLst/>
              <a:cxnLst/>
              <a:rect r="r" b="b" t="t" l="l"/>
              <a:pathLst>
                <a:path h="569026" w="1790284">
                  <a:moveTo>
                    <a:pt x="58086" y="0"/>
                  </a:moveTo>
                  <a:lnTo>
                    <a:pt x="1732198" y="0"/>
                  </a:lnTo>
                  <a:cubicBezTo>
                    <a:pt x="1747603" y="0"/>
                    <a:pt x="1762377" y="6120"/>
                    <a:pt x="1773271" y="17013"/>
                  </a:cubicBezTo>
                  <a:cubicBezTo>
                    <a:pt x="1784164" y="27906"/>
                    <a:pt x="1790284" y="42681"/>
                    <a:pt x="1790284" y="58086"/>
                  </a:cubicBezTo>
                  <a:lnTo>
                    <a:pt x="1790284" y="510940"/>
                  </a:lnTo>
                  <a:cubicBezTo>
                    <a:pt x="1790284" y="526345"/>
                    <a:pt x="1784164" y="541119"/>
                    <a:pt x="1773271" y="552013"/>
                  </a:cubicBezTo>
                  <a:cubicBezTo>
                    <a:pt x="1762377" y="562906"/>
                    <a:pt x="1747603" y="569026"/>
                    <a:pt x="1732198" y="569026"/>
                  </a:cubicBezTo>
                  <a:lnTo>
                    <a:pt x="58086" y="569026"/>
                  </a:lnTo>
                  <a:cubicBezTo>
                    <a:pt x="42681" y="569026"/>
                    <a:pt x="27906" y="562906"/>
                    <a:pt x="17013" y="552013"/>
                  </a:cubicBezTo>
                  <a:cubicBezTo>
                    <a:pt x="6120" y="541119"/>
                    <a:pt x="0" y="526345"/>
                    <a:pt x="0" y="510940"/>
                  </a:cubicBezTo>
                  <a:lnTo>
                    <a:pt x="0" y="58086"/>
                  </a:lnTo>
                  <a:cubicBezTo>
                    <a:pt x="0" y="42681"/>
                    <a:pt x="6120" y="27906"/>
                    <a:pt x="17013" y="17013"/>
                  </a:cubicBezTo>
                  <a:cubicBezTo>
                    <a:pt x="27906" y="6120"/>
                    <a:pt x="42681" y="0"/>
                    <a:pt x="58086" y="0"/>
                  </a:cubicBezTo>
                  <a:close/>
                </a:path>
              </a:pathLst>
            </a:custGeom>
            <a:solidFill>
              <a:srgbClr val="80B7FF"/>
            </a:solidFill>
          </p:spPr>
        </p:sp>
        <p:sp>
          <p:nvSpPr>
            <p:cNvPr name="TextBox 16" id="16"/>
            <p:cNvSpPr txBox="true"/>
            <p:nvPr/>
          </p:nvSpPr>
          <p:spPr>
            <a:xfrm>
              <a:off x="0" y="-47625"/>
              <a:ext cx="1790283" cy="616651"/>
            </a:xfrm>
            <a:prstGeom prst="rect">
              <a:avLst/>
            </a:prstGeom>
          </p:spPr>
          <p:txBody>
            <a:bodyPr anchor="ctr" rtlCol="false" tIns="50800" lIns="50800" bIns="50800" rIns="50800"/>
            <a:lstStyle/>
            <a:p>
              <a:pPr algn="ctr">
                <a:lnSpc>
                  <a:spcPts val="3359"/>
                </a:lnSpc>
              </a:pPr>
            </a:p>
          </p:txBody>
        </p:sp>
      </p:grpSp>
      <p:grpSp>
        <p:nvGrpSpPr>
          <p:cNvPr name="Group 17" id="17"/>
          <p:cNvGrpSpPr/>
          <p:nvPr/>
        </p:nvGrpSpPr>
        <p:grpSpPr>
          <a:xfrm rot="0">
            <a:off x="10284664" y="6601862"/>
            <a:ext cx="871345" cy="871345"/>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9" id="19"/>
          <p:cNvGrpSpPr/>
          <p:nvPr/>
        </p:nvGrpSpPr>
        <p:grpSpPr>
          <a:xfrm rot="0">
            <a:off x="10097292" y="2411299"/>
            <a:ext cx="6720519" cy="3141685"/>
            <a:chOff x="0" y="0"/>
            <a:chExt cx="1770013" cy="827440"/>
          </a:xfrm>
        </p:grpSpPr>
        <p:sp>
          <p:nvSpPr>
            <p:cNvPr name="Freeform 20" id="20"/>
            <p:cNvSpPr/>
            <p:nvPr/>
          </p:nvSpPr>
          <p:spPr>
            <a:xfrm flipH="false" flipV="false" rot="0">
              <a:off x="0" y="0"/>
              <a:ext cx="1770013" cy="827440"/>
            </a:xfrm>
            <a:custGeom>
              <a:avLst/>
              <a:gdLst/>
              <a:ahLst/>
              <a:cxnLst/>
              <a:rect r="r" b="b" t="t" l="l"/>
              <a:pathLst>
                <a:path h="827440" w="1770013">
                  <a:moveTo>
                    <a:pt x="58751" y="0"/>
                  </a:moveTo>
                  <a:lnTo>
                    <a:pt x="1711262" y="0"/>
                  </a:lnTo>
                  <a:cubicBezTo>
                    <a:pt x="1726844" y="0"/>
                    <a:pt x="1741787" y="6190"/>
                    <a:pt x="1752805" y="17208"/>
                  </a:cubicBezTo>
                  <a:cubicBezTo>
                    <a:pt x="1763824" y="28226"/>
                    <a:pt x="1770013" y="43169"/>
                    <a:pt x="1770013" y="58751"/>
                  </a:cubicBezTo>
                  <a:lnTo>
                    <a:pt x="1770013" y="768688"/>
                  </a:lnTo>
                  <a:cubicBezTo>
                    <a:pt x="1770013" y="801136"/>
                    <a:pt x="1743709" y="827440"/>
                    <a:pt x="1711262" y="827440"/>
                  </a:cubicBezTo>
                  <a:lnTo>
                    <a:pt x="58751" y="827440"/>
                  </a:lnTo>
                  <a:cubicBezTo>
                    <a:pt x="26304" y="827440"/>
                    <a:pt x="0" y="801136"/>
                    <a:pt x="0" y="768688"/>
                  </a:cubicBezTo>
                  <a:lnTo>
                    <a:pt x="0" y="58751"/>
                  </a:lnTo>
                  <a:cubicBezTo>
                    <a:pt x="0" y="26304"/>
                    <a:pt x="26304" y="0"/>
                    <a:pt x="58751" y="0"/>
                  </a:cubicBezTo>
                  <a:close/>
                </a:path>
              </a:pathLst>
            </a:custGeom>
            <a:solidFill>
              <a:srgbClr val="BAD6FA"/>
            </a:solidFill>
          </p:spPr>
        </p:sp>
        <p:sp>
          <p:nvSpPr>
            <p:cNvPr name="TextBox 21" id="21"/>
            <p:cNvSpPr txBox="true"/>
            <p:nvPr/>
          </p:nvSpPr>
          <p:spPr>
            <a:xfrm>
              <a:off x="0" y="-47625"/>
              <a:ext cx="1770013" cy="87506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10284664" y="1120568"/>
            <a:ext cx="871345" cy="87134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4" id="24"/>
          <p:cNvGrpSpPr/>
          <p:nvPr/>
        </p:nvGrpSpPr>
        <p:grpSpPr>
          <a:xfrm rot="0">
            <a:off x="10284664" y="3150814"/>
            <a:ext cx="871345" cy="87134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26" id="26"/>
          <p:cNvSpPr txBox="true"/>
          <p:nvPr/>
        </p:nvSpPr>
        <p:spPr>
          <a:xfrm rot="0">
            <a:off x="744112" y="768949"/>
            <a:ext cx="7020376" cy="485775"/>
          </a:xfrm>
          <a:prstGeom prst="rect">
            <a:avLst/>
          </a:prstGeom>
        </p:spPr>
        <p:txBody>
          <a:bodyPr anchor="t" rtlCol="false" tIns="0" lIns="0" bIns="0" rIns="0">
            <a:spAutoFit/>
          </a:bodyPr>
          <a:lstStyle/>
          <a:p>
            <a:pPr algn="ctr">
              <a:lnSpc>
                <a:spcPts val="3600"/>
              </a:lnSpc>
            </a:pPr>
            <a:r>
              <a:rPr lang="en-US" sz="3000" b="true">
                <a:solidFill>
                  <a:srgbClr val="013880"/>
                </a:solidFill>
                <a:latin typeface="Poppins Bold"/>
                <a:ea typeface="Poppins Bold"/>
                <a:cs typeface="Poppins Bold"/>
                <a:sym typeface="Poppins Bold"/>
              </a:rPr>
              <a:t>Application Overview</a:t>
            </a:r>
          </a:p>
        </p:txBody>
      </p:sp>
      <p:sp>
        <p:nvSpPr>
          <p:cNvPr name="TextBox 27" id="27"/>
          <p:cNvSpPr txBox="true"/>
          <p:nvPr/>
        </p:nvSpPr>
        <p:spPr>
          <a:xfrm rot="0">
            <a:off x="10168358" y="1317259"/>
            <a:ext cx="1103957" cy="445653"/>
          </a:xfrm>
          <a:prstGeom prst="rect">
            <a:avLst/>
          </a:prstGeom>
        </p:spPr>
        <p:txBody>
          <a:bodyPr anchor="t" rtlCol="false" tIns="0" lIns="0" bIns="0" rIns="0">
            <a:spAutoFit/>
          </a:bodyPr>
          <a:lstStyle/>
          <a:p>
            <a:pPr algn="ctr">
              <a:lnSpc>
                <a:spcPts val="3678"/>
              </a:lnSpc>
            </a:pPr>
            <a:r>
              <a:rPr lang="en-US" b="true" sz="2627">
                <a:solidFill>
                  <a:srgbClr val="004AAD"/>
                </a:solidFill>
                <a:latin typeface="Gordita Bold"/>
                <a:ea typeface="Gordita Bold"/>
                <a:cs typeface="Gordita Bold"/>
                <a:sym typeface="Gordita Bold"/>
              </a:rPr>
              <a:t>01</a:t>
            </a:r>
          </a:p>
        </p:txBody>
      </p:sp>
      <p:sp>
        <p:nvSpPr>
          <p:cNvPr name="TextBox 28" id="28"/>
          <p:cNvSpPr txBox="true"/>
          <p:nvPr/>
        </p:nvSpPr>
        <p:spPr>
          <a:xfrm rot="0">
            <a:off x="11278212" y="960500"/>
            <a:ext cx="5441814" cy="1117424"/>
          </a:xfrm>
          <a:prstGeom prst="rect">
            <a:avLst/>
          </a:prstGeom>
        </p:spPr>
        <p:txBody>
          <a:bodyPr anchor="t" rtlCol="false" tIns="0" lIns="0" bIns="0" rIns="0">
            <a:spAutoFit/>
          </a:bodyPr>
          <a:lstStyle/>
          <a:p>
            <a:pPr algn="l">
              <a:lnSpc>
                <a:spcPts val="2984"/>
              </a:lnSpc>
              <a:spcBef>
                <a:spcPct val="0"/>
              </a:spcBef>
            </a:pPr>
            <a:r>
              <a:rPr lang="en-US" sz="2131">
                <a:solidFill>
                  <a:srgbClr val="26459B"/>
                </a:solidFill>
                <a:latin typeface="Poppins"/>
                <a:ea typeface="Poppins"/>
                <a:cs typeface="Poppins"/>
                <a:sym typeface="Poppins"/>
              </a:rPr>
              <a:t>Application begins by taking user input. Information about the user is supplied to the application by the user</a:t>
            </a:r>
          </a:p>
        </p:txBody>
      </p:sp>
      <p:sp>
        <p:nvSpPr>
          <p:cNvPr name="TextBox 29" id="29"/>
          <p:cNvSpPr txBox="true"/>
          <p:nvPr/>
        </p:nvSpPr>
        <p:spPr>
          <a:xfrm rot="0">
            <a:off x="10168358" y="3339847"/>
            <a:ext cx="1103957" cy="445653"/>
          </a:xfrm>
          <a:prstGeom prst="rect">
            <a:avLst/>
          </a:prstGeom>
        </p:spPr>
        <p:txBody>
          <a:bodyPr anchor="t" rtlCol="false" tIns="0" lIns="0" bIns="0" rIns="0">
            <a:spAutoFit/>
          </a:bodyPr>
          <a:lstStyle/>
          <a:p>
            <a:pPr algn="ctr">
              <a:lnSpc>
                <a:spcPts val="3678"/>
              </a:lnSpc>
            </a:pPr>
            <a:r>
              <a:rPr lang="en-US" b="true" sz="2627">
                <a:solidFill>
                  <a:srgbClr val="004AAD"/>
                </a:solidFill>
                <a:latin typeface="Gordita Bold"/>
                <a:ea typeface="Gordita Bold"/>
                <a:cs typeface="Gordita Bold"/>
                <a:sym typeface="Gordita Bold"/>
              </a:rPr>
              <a:t>02</a:t>
            </a:r>
          </a:p>
        </p:txBody>
      </p:sp>
      <p:sp>
        <p:nvSpPr>
          <p:cNvPr name="TextBox 30" id="30"/>
          <p:cNvSpPr txBox="true"/>
          <p:nvPr/>
        </p:nvSpPr>
        <p:spPr>
          <a:xfrm rot="0">
            <a:off x="10168358" y="6790896"/>
            <a:ext cx="1103957" cy="445653"/>
          </a:xfrm>
          <a:prstGeom prst="rect">
            <a:avLst/>
          </a:prstGeom>
        </p:spPr>
        <p:txBody>
          <a:bodyPr anchor="t" rtlCol="false" tIns="0" lIns="0" bIns="0" rIns="0">
            <a:spAutoFit/>
          </a:bodyPr>
          <a:lstStyle/>
          <a:p>
            <a:pPr algn="ctr">
              <a:lnSpc>
                <a:spcPts val="3678"/>
              </a:lnSpc>
            </a:pPr>
            <a:r>
              <a:rPr lang="en-US" b="true" sz="2627">
                <a:solidFill>
                  <a:srgbClr val="004AAD"/>
                </a:solidFill>
                <a:latin typeface="Gordita Bold"/>
                <a:ea typeface="Gordita Bold"/>
                <a:cs typeface="Gordita Bold"/>
                <a:sym typeface="Gordita Bold"/>
              </a:rPr>
              <a:t>03</a:t>
            </a:r>
          </a:p>
        </p:txBody>
      </p:sp>
      <p:sp>
        <p:nvSpPr>
          <p:cNvPr name="TextBox 31" id="31"/>
          <p:cNvSpPr txBox="true"/>
          <p:nvPr/>
        </p:nvSpPr>
        <p:spPr>
          <a:xfrm rot="0">
            <a:off x="11272314" y="2441987"/>
            <a:ext cx="5441814" cy="2974800"/>
          </a:xfrm>
          <a:prstGeom prst="rect">
            <a:avLst/>
          </a:prstGeom>
        </p:spPr>
        <p:txBody>
          <a:bodyPr anchor="t" rtlCol="false" tIns="0" lIns="0" bIns="0" rIns="0">
            <a:spAutoFit/>
          </a:bodyPr>
          <a:lstStyle/>
          <a:p>
            <a:pPr algn="l">
              <a:lnSpc>
                <a:spcPts val="2984"/>
              </a:lnSpc>
            </a:pPr>
            <a:r>
              <a:rPr lang="en-US" sz="2131">
                <a:solidFill>
                  <a:srgbClr val="26459B"/>
                </a:solidFill>
                <a:latin typeface="Poppins"/>
                <a:ea typeface="Poppins"/>
                <a:cs typeface="Poppins"/>
                <a:sym typeface="Poppins"/>
              </a:rPr>
              <a:t>Through our unsupervised learning algorithm, </a:t>
            </a:r>
            <a:r>
              <a:rPr lang="en-US" sz="2131" b="true">
                <a:solidFill>
                  <a:srgbClr val="26459B"/>
                </a:solidFill>
                <a:latin typeface="Poppins Bold"/>
                <a:ea typeface="Poppins Bold"/>
                <a:cs typeface="Poppins Bold"/>
                <a:sym typeface="Poppins Bold"/>
              </a:rPr>
              <a:t>3 of the most compatible tribe groups</a:t>
            </a:r>
            <a:r>
              <a:rPr lang="en-US" sz="2131">
                <a:solidFill>
                  <a:srgbClr val="26459B"/>
                </a:solidFill>
                <a:latin typeface="Poppins"/>
                <a:ea typeface="Poppins"/>
                <a:cs typeface="Poppins"/>
                <a:sym typeface="Poppins"/>
              </a:rPr>
              <a:t> for the user would be recommended to the user</a:t>
            </a:r>
          </a:p>
          <a:p>
            <a:pPr algn="l">
              <a:lnSpc>
                <a:spcPts val="2984"/>
              </a:lnSpc>
              <a:spcBef>
                <a:spcPct val="0"/>
              </a:spcBef>
            </a:pPr>
            <a:r>
              <a:rPr lang="en-US" sz="2131">
                <a:solidFill>
                  <a:srgbClr val="26459B"/>
                </a:solidFill>
                <a:latin typeface="Poppins"/>
                <a:ea typeface="Poppins"/>
                <a:cs typeface="Poppins"/>
                <a:sym typeface="Poppins"/>
              </a:rPr>
              <a:t>The user may choose to join one of them (admin determines the </a:t>
            </a:r>
            <a:r>
              <a:rPr lang="en-US" b="true" sz="2131">
                <a:solidFill>
                  <a:srgbClr val="26459B"/>
                </a:solidFill>
                <a:latin typeface="Poppins Bold"/>
                <a:ea typeface="Poppins Bold"/>
                <a:cs typeface="Poppins Bold"/>
                <a:sym typeface="Poppins Bold"/>
              </a:rPr>
              <a:t>minimum and maximum</a:t>
            </a:r>
            <a:r>
              <a:rPr lang="en-US" sz="2131">
                <a:solidFill>
                  <a:srgbClr val="26459B"/>
                </a:solidFill>
                <a:latin typeface="Poppins"/>
                <a:ea typeface="Poppins"/>
                <a:cs typeface="Poppins"/>
                <a:sym typeface="Poppins"/>
              </a:rPr>
              <a:t> number of members allowed in a tribe)</a:t>
            </a:r>
          </a:p>
        </p:txBody>
      </p:sp>
      <p:sp>
        <p:nvSpPr>
          <p:cNvPr name="TextBox 32" id="32"/>
          <p:cNvSpPr txBox="true"/>
          <p:nvPr/>
        </p:nvSpPr>
        <p:spPr>
          <a:xfrm rot="0">
            <a:off x="11278212" y="6538545"/>
            <a:ext cx="5441814" cy="1117425"/>
          </a:xfrm>
          <a:prstGeom prst="rect">
            <a:avLst/>
          </a:prstGeom>
        </p:spPr>
        <p:txBody>
          <a:bodyPr anchor="t" rtlCol="false" tIns="0" lIns="0" bIns="0" rIns="0">
            <a:spAutoFit/>
          </a:bodyPr>
          <a:lstStyle/>
          <a:p>
            <a:pPr algn="l">
              <a:lnSpc>
                <a:spcPts val="2984"/>
              </a:lnSpc>
              <a:spcBef>
                <a:spcPct val="0"/>
              </a:spcBef>
            </a:pPr>
            <a:r>
              <a:rPr lang="en-US" sz="2131">
                <a:solidFill>
                  <a:srgbClr val="26459B"/>
                </a:solidFill>
                <a:latin typeface="Poppins"/>
                <a:ea typeface="Poppins"/>
                <a:cs typeface="Poppins"/>
                <a:sym typeface="Poppins"/>
              </a:rPr>
              <a:t>Events tab with broad range of activities all regardless of whether you are in a tribe</a:t>
            </a:r>
          </a:p>
        </p:txBody>
      </p:sp>
      <p:grpSp>
        <p:nvGrpSpPr>
          <p:cNvPr name="Group 33" id="33"/>
          <p:cNvGrpSpPr/>
          <p:nvPr/>
        </p:nvGrpSpPr>
        <p:grpSpPr>
          <a:xfrm rot="0">
            <a:off x="2026478" y="4505733"/>
            <a:ext cx="5283465" cy="2622480"/>
            <a:chOff x="0" y="0"/>
            <a:chExt cx="1391530" cy="690694"/>
          </a:xfrm>
        </p:grpSpPr>
        <p:sp>
          <p:nvSpPr>
            <p:cNvPr name="Freeform 34" id="34"/>
            <p:cNvSpPr/>
            <p:nvPr/>
          </p:nvSpPr>
          <p:spPr>
            <a:xfrm flipH="false" flipV="false" rot="0">
              <a:off x="0" y="0"/>
              <a:ext cx="1391530" cy="690694"/>
            </a:xfrm>
            <a:custGeom>
              <a:avLst/>
              <a:gdLst/>
              <a:ahLst/>
              <a:cxnLst/>
              <a:rect r="r" b="b" t="t" l="l"/>
              <a:pathLst>
                <a:path h="690694" w="1391530">
                  <a:moveTo>
                    <a:pt x="54217" y="0"/>
                  </a:moveTo>
                  <a:lnTo>
                    <a:pt x="1337313" y="0"/>
                  </a:lnTo>
                  <a:cubicBezTo>
                    <a:pt x="1367256" y="0"/>
                    <a:pt x="1391530" y="24274"/>
                    <a:pt x="1391530" y="54217"/>
                  </a:cubicBezTo>
                  <a:lnTo>
                    <a:pt x="1391530" y="636478"/>
                  </a:lnTo>
                  <a:cubicBezTo>
                    <a:pt x="1391530" y="666421"/>
                    <a:pt x="1367256" y="690694"/>
                    <a:pt x="1337313" y="690694"/>
                  </a:cubicBezTo>
                  <a:lnTo>
                    <a:pt x="54217" y="690694"/>
                  </a:lnTo>
                  <a:cubicBezTo>
                    <a:pt x="24274" y="690694"/>
                    <a:pt x="0" y="666421"/>
                    <a:pt x="0" y="636478"/>
                  </a:cubicBezTo>
                  <a:lnTo>
                    <a:pt x="0" y="54217"/>
                  </a:lnTo>
                  <a:cubicBezTo>
                    <a:pt x="0" y="24274"/>
                    <a:pt x="24274" y="0"/>
                    <a:pt x="54217" y="0"/>
                  </a:cubicBezTo>
                  <a:close/>
                </a:path>
              </a:pathLst>
            </a:custGeom>
            <a:solidFill>
              <a:srgbClr val="000000">
                <a:alpha val="0"/>
              </a:srgbClr>
            </a:solidFill>
            <a:ln w="38100" cap="rnd">
              <a:solidFill>
                <a:srgbClr val="00720F"/>
              </a:solidFill>
              <a:prstDash val="lgDash"/>
              <a:round/>
            </a:ln>
          </p:spPr>
        </p:sp>
        <p:sp>
          <p:nvSpPr>
            <p:cNvPr name="TextBox 35" id="35"/>
            <p:cNvSpPr txBox="true"/>
            <p:nvPr/>
          </p:nvSpPr>
          <p:spPr>
            <a:xfrm>
              <a:off x="0" y="-47625"/>
              <a:ext cx="1391530" cy="738319"/>
            </a:xfrm>
            <a:prstGeom prst="rect">
              <a:avLst/>
            </a:prstGeom>
          </p:spPr>
          <p:txBody>
            <a:bodyPr anchor="ctr" rtlCol="false" tIns="50800" lIns="50800" bIns="50800" rIns="50800"/>
            <a:lstStyle/>
            <a:p>
              <a:pPr algn="ctr">
                <a:lnSpc>
                  <a:spcPts val="3359"/>
                </a:lnSpc>
              </a:pPr>
            </a:p>
          </p:txBody>
        </p:sp>
      </p:grpSp>
      <p:sp>
        <p:nvSpPr>
          <p:cNvPr name="TextBox 36" id="36"/>
          <p:cNvSpPr txBox="true"/>
          <p:nvPr/>
        </p:nvSpPr>
        <p:spPr>
          <a:xfrm rot="0">
            <a:off x="2026478" y="4912363"/>
            <a:ext cx="5283465" cy="1742544"/>
          </a:xfrm>
          <a:prstGeom prst="rect">
            <a:avLst/>
          </a:prstGeom>
        </p:spPr>
        <p:txBody>
          <a:bodyPr anchor="t" rtlCol="false" tIns="0" lIns="0" bIns="0" rIns="0">
            <a:spAutoFit/>
          </a:bodyPr>
          <a:lstStyle/>
          <a:p>
            <a:pPr algn="ctr" marL="0" indent="0" lvl="0">
              <a:lnSpc>
                <a:spcPts val="3474"/>
              </a:lnSpc>
              <a:spcBef>
                <a:spcPct val="0"/>
              </a:spcBef>
            </a:pPr>
            <a:r>
              <a:rPr lang="en-US" b="true" sz="2482">
                <a:solidFill>
                  <a:srgbClr val="26459B"/>
                </a:solidFill>
                <a:latin typeface="Poppins Bold"/>
                <a:ea typeface="Poppins Bold"/>
                <a:cs typeface="Poppins Bold"/>
                <a:sym typeface="Poppins Bold"/>
              </a:rPr>
              <a:t>Our solution: A platform which forms your tribe complemented with an events page of various activities for all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grpSp>
        <p:nvGrpSpPr>
          <p:cNvPr name="Group 2" id="2"/>
          <p:cNvGrpSpPr/>
          <p:nvPr/>
        </p:nvGrpSpPr>
        <p:grpSpPr>
          <a:xfrm rot="0">
            <a:off x="892351" y="2675608"/>
            <a:ext cx="7949502" cy="6402056"/>
            <a:chOff x="0" y="0"/>
            <a:chExt cx="2093696" cy="1686138"/>
          </a:xfrm>
        </p:grpSpPr>
        <p:sp>
          <p:nvSpPr>
            <p:cNvPr name="Freeform 3" id="3"/>
            <p:cNvSpPr/>
            <p:nvPr/>
          </p:nvSpPr>
          <p:spPr>
            <a:xfrm flipH="false" flipV="false" rot="0">
              <a:off x="0" y="0"/>
              <a:ext cx="2093696" cy="1686138"/>
            </a:xfrm>
            <a:custGeom>
              <a:avLst/>
              <a:gdLst/>
              <a:ahLst/>
              <a:cxnLst/>
              <a:rect r="r" b="b" t="t" l="l"/>
              <a:pathLst>
                <a:path h="1686138" w="2093696">
                  <a:moveTo>
                    <a:pt x="0" y="0"/>
                  </a:moveTo>
                  <a:lnTo>
                    <a:pt x="2093696" y="0"/>
                  </a:lnTo>
                  <a:lnTo>
                    <a:pt x="2093696" y="1686138"/>
                  </a:lnTo>
                  <a:lnTo>
                    <a:pt x="0" y="1686138"/>
                  </a:lnTo>
                  <a:close/>
                </a:path>
              </a:pathLst>
            </a:custGeom>
            <a:solidFill>
              <a:srgbClr val="80B7FF"/>
            </a:solidFill>
          </p:spPr>
        </p:sp>
        <p:sp>
          <p:nvSpPr>
            <p:cNvPr name="TextBox 4" id="4"/>
            <p:cNvSpPr txBox="true"/>
            <p:nvPr/>
          </p:nvSpPr>
          <p:spPr>
            <a:xfrm>
              <a:off x="0" y="-47625"/>
              <a:ext cx="2093696" cy="173376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144000" y="2675608"/>
            <a:ext cx="8115300" cy="6402056"/>
            <a:chOff x="0" y="0"/>
            <a:chExt cx="2137363" cy="1686138"/>
          </a:xfrm>
        </p:grpSpPr>
        <p:sp>
          <p:nvSpPr>
            <p:cNvPr name="Freeform 6" id="6"/>
            <p:cNvSpPr/>
            <p:nvPr/>
          </p:nvSpPr>
          <p:spPr>
            <a:xfrm flipH="false" flipV="false" rot="0">
              <a:off x="0" y="0"/>
              <a:ext cx="2137363" cy="1686138"/>
            </a:xfrm>
            <a:custGeom>
              <a:avLst/>
              <a:gdLst/>
              <a:ahLst/>
              <a:cxnLst/>
              <a:rect r="r" b="b" t="t" l="l"/>
              <a:pathLst>
                <a:path h="1686138" w="2137363">
                  <a:moveTo>
                    <a:pt x="0" y="0"/>
                  </a:moveTo>
                  <a:lnTo>
                    <a:pt x="2137363" y="0"/>
                  </a:lnTo>
                  <a:lnTo>
                    <a:pt x="2137363" y="1686138"/>
                  </a:lnTo>
                  <a:lnTo>
                    <a:pt x="0" y="1686138"/>
                  </a:lnTo>
                  <a:close/>
                </a:path>
              </a:pathLst>
            </a:custGeom>
            <a:solidFill>
              <a:srgbClr val="FFFFFF"/>
            </a:solidFill>
          </p:spPr>
        </p:sp>
        <p:sp>
          <p:nvSpPr>
            <p:cNvPr name="TextBox 7" id="7"/>
            <p:cNvSpPr txBox="true"/>
            <p:nvPr/>
          </p:nvSpPr>
          <p:spPr>
            <a:xfrm>
              <a:off x="0" y="-47625"/>
              <a:ext cx="2137363" cy="1733763"/>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54721" y="2532523"/>
            <a:ext cx="1525645" cy="1087022"/>
          </a:xfrm>
          <a:custGeom>
            <a:avLst/>
            <a:gdLst/>
            <a:ahLst/>
            <a:cxnLst/>
            <a:rect r="r" b="b" t="t" l="l"/>
            <a:pathLst>
              <a:path h="1087022" w="1525645">
                <a:moveTo>
                  <a:pt x="0" y="0"/>
                </a:moveTo>
                <a:lnTo>
                  <a:pt x="1525646" y="0"/>
                </a:lnTo>
                <a:lnTo>
                  <a:pt x="1525646" y="1087022"/>
                </a:lnTo>
                <a:lnTo>
                  <a:pt x="0" y="1087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148059" y="8234391"/>
            <a:ext cx="1522973" cy="1087022"/>
          </a:xfrm>
          <a:custGeom>
            <a:avLst/>
            <a:gdLst/>
            <a:ahLst/>
            <a:cxnLst/>
            <a:rect r="r" b="b" t="t" l="l"/>
            <a:pathLst>
              <a:path h="1087022" w="1522973">
                <a:moveTo>
                  <a:pt x="0" y="0"/>
                </a:moveTo>
                <a:lnTo>
                  <a:pt x="1522973" y="0"/>
                </a:lnTo>
                <a:lnTo>
                  <a:pt x="1522973" y="1087022"/>
                </a:lnTo>
                <a:lnTo>
                  <a:pt x="0" y="1087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9272105" y="8234391"/>
            <a:ext cx="776603" cy="678557"/>
          </a:xfrm>
          <a:custGeom>
            <a:avLst/>
            <a:gdLst/>
            <a:ahLst/>
            <a:cxnLst/>
            <a:rect r="r" b="b" t="t" l="l"/>
            <a:pathLst>
              <a:path h="678557" w="776603">
                <a:moveTo>
                  <a:pt x="0" y="0"/>
                </a:moveTo>
                <a:lnTo>
                  <a:pt x="776602" y="0"/>
                </a:lnTo>
                <a:lnTo>
                  <a:pt x="776602" y="678556"/>
                </a:lnTo>
                <a:lnTo>
                  <a:pt x="0" y="6785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31605" y="6744851"/>
            <a:ext cx="1048762" cy="992391"/>
          </a:xfrm>
          <a:custGeom>
            <a:avLst/>
            <a:gdLst/>
            <a:ahLst/>
            <a:cxnLst/>
            <a:rect r="r" b="b" t="t" l="l"/>
            <a:pathLst>
              <a:path h="992391" w="1048762">
                <a:moveTo>
                  <a:pt x="0" y="0"/>
                </a:moveTo>
                <a:lnTo>
                  <a:pt x="1048762" y="0"/>
                </a:lnTo>
                <a:lnTo>
                  <a:pt x="1048762" y="992391"/>
                </a:lnTo>
                <a:lnTo>
                  <a:pt x="0" y="992391"/>
                </a:lnTo>
                <a:lnTo>
                  <a:pt x="0" y="0"/>
                </a:lnTo>
                <a:close/>
              </a:path>
            </a:pathLst>
          </a:custGeom>
          <a:blipFill>
            <a:blip r:embed="rId11"/>
            <a:stretch>
              <a:fillRect l="0" t="0" r="0" b="0"/>
            </a:stretch>
          </a:blipFill>
        </p:spPr>
      </p:sp>
      <p:sp>
        <p:nvSpPr>
          <p:cNvPr name="AutoShape 13" id="13"/>
          <p:cNvSpPr/>
          <p:nvPr/>
        </p:nvSpPr>
        <p:spPr>
          <a:xfrm>
            <a:off x="12824529" y="10081650"/>
            <a:ext cx="3657713" cy="0"/>
          </a:xfrm>
          <a:prstGeom prst="line">
            <a:avLst/>
          </a:prstGeom>
          <a:ln cap="flat" w="66675">
            <a:solidFill>
              <a:srgbClr val="004AAD"/>
            </a:solidFill>
            <a:prstDash val="sysDash"/>
            <a:headEnd type="none" len="sm" w="sm"/>
            <a:tailEnd type="arrow" len="sm" w="med"/>
          </a:ln>
        </p:spPr>
      </p:sp>
      <p:sp>
        <p:nvSpPr>
          <p:cNvPr name="Freeform 14" id="14"/>
          <p:cNvSpPr/>
          <p:nvPr/>
        </p:nvSpPr>
        <p:spPr>
          <a:xfrm flipH="false" flipV="false" rot="0">
            <a:off x="13744023" y="3619545"/>
            <a:ext cx="3145266" cy="4614845"/>
          </a:xfrm>
          <a:custGeom>
            <a:avLst/>
            <a:gdLst/>
            <a:ahLst/>
            <a:cxnLst/>
            <a:rect r="r" b="b" t="t" l="l"/>
            <a:pathLst>
              <a:path h="4614845" w="3145266">
                <a:moveTo>
                  <a:pt x="0" y="0"/>
                </a:moveTo>
                <a:lnTo>
                  <a:pt x="3145266" y="0"/>
                </a:lnTo>
                <a:lnTo>
                  <a:pt x="3145266" y="4614846"/>
                </a:lnTo>
                <a:lnTo>
                  <a:pt x="0" y="4614846"/>
                </a:lnTo>
                <a:lnTo>
                  <a:pt x="0" y="0"/>
                </a:lnTo>
                <a:close/>
              </a:path>
            </a:pathLst>
          </a:custGeom>
          <a:blipFill>
            <a:blip r:embed="rId12"/>
            <a:stretch>
              <a:fillRect l="0" t="-8871" r="-183983" b="0"/>
            </a:stretch>
          </a:blipFill>
        </p:spPr>
      </p:sp>
      <p:sp>
        <p:nvSpPr>
          <p:cNvPr name="Freeform 15" id="15"/>
          <p:cNvSpPr/>
          <p:nvPr/>
        </p:nvSpPr>
        <p:spPr>
          <a:xfrm flipH="false" flipV="false" rot="0">
            <a:off x="9264764" y="3585523"/>
            <a:ext cx="4479259" cy="4249556"/>
          </a:xfrm>
          <a:custGeom>
            <a:avLst/>
            <a:gdLst/>
            <a:ahLst/>
            <a:cxnLst/>
            <a:rect r="r" b="b" t="t" l="l"/>
            <a:pathLst>
              <a:path h="4249556" w="4479259">
                <a:moveTo>
                  <a:pt x="0" y="0"/>
                </a:moveTo>
                <a:lnTo>
                  <a:pt x="4479259" y="0"/>
                </a:lnTo>
                <a:lnTo>
                  <a:pt x="4479259" y="4249556"/>
                </a:lnTo>
                <a:lnTo>
                  <a:pt x="0" y="4249556"/>
                </a:lnTo>
                <a:lnTo>
                  <a:pt x="0" y="0"/>
                </a:lnTo>
                <a:close/>
              </a:path>
            </a:pathLst>
          </a:custGeom>
          <a:blipFill>
            <a:blip r:embed="rId13"/>
            <a:stretch>
              <a:fillRect l="0" t="-28923" r="-282651" b="-97952"/>
            </a:stretch>
          </a:blipFill>
        </p:spPr>
      </p:sp>
      <p:sp>
        <p:nvSpPr>
          <p:cNvPr name="TextBox 16" id="16"/>
          <p:cNvSpPr txBox="true"/>
          <p:nvPr/>
        </p:nvSpPr>
        <p:spPr>
          <a:xfrm rot="0">
            <a:off x="-209729" y="2056273"/>
            <a:ext cx="10153661" cy="514350"/>
          </a:xfrm>
          <a:prstGeom prst="rect">
            <a:avLst/>
          </a:prstGeom>
        </p:spPr>
        <p:txBody>
          <a:bodyPr anchor="t" rtlCol="false" tIns="0" lIns="0" bIns="0" rIns="0">
            <a:spAutoFit/>
          </a:bodyPr>
          <a:lstStyle/>
          <a:p>
            <a:pPr algn="ctr">
              <a:lnSpc>
                <a:spcPts val="3840"/>
              </a:lnSpc>
            </a:pPr>
            <a:r>
              <a:rPr lang="en-US" sz="3200" b="true">
                <a:solidFill>
                  <a:srgbClr val="013880"/>
                </a:solidFill>
                <a:latin typeface="Poppins Bold"/>
                <a:ea typeface="Poppins Bold"/>
                <a:cs typeface="Poppins Bold"/>
                <a:sym typeface="Poppins Bold"/>
              </a:rPr>
              <a:t>Tribe Formation </a:t>
            </a:r>
          </a:p>
        </p:txBody>
      </p:sp>
      <p:sp>
        <p:nvSpPr>
          <p:cNvPr name="TextBox 17" id="17"/>
          <p:cNvSpPr txBox="true"/>
          <p:nvPr/>
        </p:nvSpPr>
        <p:spPr>
          <a:xfrm rot="0">
            <a:off x="9330622" y="2056273"/>
            <a:ext cx="7742057" cy="514350"/>
          </a:xfrm>
          <a:prstGeom prst="rect">
            <a:avLst/>
          </a:prstGeom>
        </p:spPr>
        <p:txBody>
          <a:bodyPr anchor="t" rtlCol="false" tIns="0" lIns="0" bIns="0" rIns="0">
            <a:spAutoFit/>
          </a:bodyPr>
          <a:lstStyle/>
          <a:p>
            <a:pPr algn="ctr">
              <a:lnSpc>
                <a:spcPts val="3840"/>
              </a:lnSpc>
            </a:pPr>
            <a:r>
              <a:rPr lang="en-US" sz="3200" b="true">
                <a:solidFill>
                  <a:srgbClr val="013880"/>
                </a:solidFill>
                <a:latin typeface="Poppins Bold"/>
                <a:ea typeface="Poppins Bold"/>
                <a:cs typeface="Poppins Bold"/>
                <a:sym typeface="Poppins Bold"/>
              </a:rPr>
              <a:t>Application Interface</a:t>
            </a:r>
          </a:p>
        </p:txBody>
      </p:sp>
      <p:sp>
        <p:nvSpPr>
          <p:cNvPr name="TextBox 18" id="18"/>
          <p:cNvSpPr txBox="true"/>
          <p:nvPr/>
        </p:nvSpPr>
        <p:spPr>
          <a:xfrm rot="0">
            <a:off x="1262218" y="3571920"/>
            <a:ext cx="7209767" cy="5340350"/>
          </a:xfrm>
          <a:prstGeom prst="rect">
            <a:avLst/>
          </a:prstGeom>
        </p:spPr>
        <p:txBody>
          <a:bodyPr anchor="t" rtlCol="false" tIns="0" lIns="0" bIns="0" rIns="0">
            <a:spAutoFit/>
          </a:bodyPr>
          <a:lstStyle/>
          <a:p>
            <a:pPr algn="ctr">
              <a:lnSpc>
                <a:spcPts val="3249"/>
              </a:lnSpc>
            </a:pPr>
            <a:r>
              <a:rPr lang="en-US" sz="2499" b="true">
                <a:solidFill>
                  <a:srgbClr val="000000"/>
                </a:solidFill>
                <a:latin typeface="Poppins Bold"/>
                <a:ea typeface="Poppins Bold"/>
                <a:cs typeface="Poppins Bold"/>
                <a:sym typeface="Poppins Bold"/>
              </a:rPr>
              <a:t>A disciplined </a:t>
            </a:r>
            <a:r>
              <a:rPr lang="en-US" sz="2499" b="true">
                <a:solidFill>
                  <a:srgbClr val="E60000"/>
                </a:solidFill>
                <a:latin typeface="Poppins Bold"/>
                <a:ea typeface="Poppins Bold"/>
                <a:cs typeface="Poppins Bold"/>
                <a:sym typeface="Poppins Bold"/>
              </a:rPr>
              <a:t>method </a:t>
            </a:r>
            <a:r>
              <a:rPr lang="en-US" sz="2499" b="true">
                <a:solidFill>
                  <a:srgbClr val="000000"/>
                </a:solidFill>
                <a:latin typeface="Poppins Bold"/>
                <a:ea typeface="Poppins Bold"/>
                <a:cs typeface="Poppins Bold"/>
                <a:sym typeface="Poppins Bold"/>
              </a:rPr>
              <a:t>for gathering</a:t>
            </a:r>
            <a:r>
              <a:rPr lang="en-US" sz="2499">
                <a:solidFill>
                  <a:srgbClr val="000000"/>
                </a:solidFill>
                <a:latin typeface="Poppins"/>
                <a:ea typeface="Poppins"/>
                <a:cs typeface="Poppins"/>
                <a:sym typeface="Poppins"/>
              </a:rPr>
              <a:t> user information and </a:t>
            </a:r>
            <a:r>
              <a:rPr lang="en-US" sz="2499" b="true">
                <a:solidFill>
                  <a:srgbClr val="000000"/>
                </a:solidFill>
                <a:latin typeface="Poppins Bold"/>
                <a:ea typeface="Poppins Bold"/>
                <a:cs typeface="Poppins Bold"/>
                <a:sym typeface="Poppins Bold"/>
              </a:rPr>
              <a:t>filtering</a:t>
            </a:r>
            <a:r>
              <a:rPr lang="en-US" sz="2499">
                <a:solidFill>
                  <a:srgbClr val="000000"/>
                </a:solidFill>
                <a:latin typeface="Poppins"/>
                <a:ea typeface="Poppins"/>
                <a:cs typeface="Poppins"/>
                <a:sym typeface="Poppins"/>
              </a:rPr>
              <a:t> people into clusters (in order):</a:t>
            </a:r>
          </a:p>
          <a:p>
            <a:pPr algn="ctr">
              <a:lnSpc>
                <a:spcPts val="3249"/>
              </a:lnSpc>
            </a:pPr>
          </a:p>
          <a:p>
            <a:pPr algn="l" marL="539748" indent="-269874" lvl="1">
              <a:lnSpc>
                <a:spcPts val="3249"/>
              </a:lnSpc>
              <a:buFont typeface="Arial"/>
              <a:buChar char="•"/>
            </a:pPr>
            <a:r>
              <a:rPr lang="en-US" sz="2499">
                <a:solidFill>
                  <a:srgbClr val="000000"/>
                </a:solidFill>
                <a:latin typeface="Poppins"/>
                <a:ea typeface="Poppins"/>
                <a:cs typeface="Poppins"/>
                <a:sym typeface="Poppins"/>
              </a:rPr>
              <a:t>L</a:t>
            </a:r>
            <a:r>
              <a:rPr lang="en-US" sz="2499">
                <a:solidFill>
                  <a:srgbClr val="000000"/>
                </a:solidFill>
                <a:latin typeface="Poppins"/>
                <a:ea typeface="Poppins"/>
                <a:cs typeface="Poppins"/>
                <a:sym typeface="Poppins"/>
              </a:rPr>
              <a:t>ocation</a:t>
            </a:r>
          </a:p>
          <a:p>
            <a:pPr algn="l" marL="539748" indent="-269874" lvl="1">
              <a:lnSpc>
                <a:spcPts val="3249"/>
              </a:lnSpc>
              <a:buFont typeface="Arial"/>
              <a:buChar char="•"/>
            </a:pPr>
            <a:r>
              <a:rPr lang="en-US" sz="2499">
                <a:solidFill>
                  <a:srgbClr val="000000"/>
                </a:solidFill>
                <a:latin typeface="Poppins"/>
                <a:ea typeface="Poppins"/>
                <a:cs typeface="Poppins"/>
                <a:sym typeface="Poppins"/>
              </a:rPr>
              <a:t>Hobbies, learning interests</a:t>
            </a:r>
          </a:p>
          <a:p>
            <a:pPr algn="l">
              <a:lnSpc>
                <a:spcPts val="3249"/>
              </a:lnSpc>
            </a:pPr>
          </a:p>
          <a:p>
            <a:pPr algn="l">
              <a:lnSpc>
                <a:spcPts val="3249"/>
              </a:lnSpc>
            </a:pPr>
          </a:p>
          <a:p>
            <a:pPr algn="l">
              <a:lnSpc>
                <a:spcPts val="3249"/>
              </a:lnSpc>
            </a:pPr>
          </a:p>
          <a:p>
            <a:pPr algn="l">
              <a:lnSpc>
                <a:spcPts val="3249"/>
              </a:lnSpc>
            </a:pPr>
            <a:r>
              <a:rPr lang="en-US" sz="2499">
                <a:solidFill>
                  <a:srgbClr val="000000"/>
                </a:solidFill>
                <a:latin typeface="Poppins"/>
                <a:ea typeface="Poppins"/>
                <a:cs typeface="Poppins"/>
                <a:sym typeface="Poppins"/>
              </a:rPr>
              <a:t>Note: </a:t>
            </a:r>
            <a:r>
              <a:rPr lang="en-US" sz="2499" b="true">
                <a:solidFill>
                  <a:srgbClr val="000000"/>
                </a:solidFill>
                <a:latin typeface="Poppins Bold"/>
                <a:ea typeface="Poppins Bold"/>
                <a:cs typeface="Poppins Bold"/>
                <a:sym typeface="Poppins Bold"/>
              </a:rPr>
              <a:t>Grouping preferences</a:t>
            </a:r>
            <a:r>
              <a:rPr lang="en-US" sz="2499">
                <a:solidFill>
                  <a:srgbClr val="000000"/>
                </a:solidFill>
                <a:latin typeface="Poppins"/>
                <a:ea typeface="Poppins"/>
                <a:cs typeface="Poppins"/>
                <a:sym typeface="Poppins"/>
              </a:rPr>
              <a:t> are utilised to grant </a:t>
            </a:r>
            <a:r>
              <a:rPr lang="en-US" sz="2499" b="true">
                <a:solidFill>
                  <a:srgbClr val="002E9D"/>
                </a:solidFill>
                <a:latin typeface="Poppins Bold"/>
                <a:ea typeface="Poppins Bold"/>
                <a:cs typeface="Poppins Bold"/>
                <a:sym typeface="Poppins Bold"/>
              </a:rPr>
              <a:t>weighted importances </a:t>
            </a:r>
            <a:r>
              <a:rPr lang="en-US" sz="2499">
                <a:solidFill>
                  <a:srgbClr val="000000"/>
                </a:solidFill>
                <a:latin typeface="Poppins"/>
                <a:ea typeface="Poppins"/>
                <a:cs typeface="Poppins"/>
                <a:sym typeface="Poppins"/>
              </a:rPr>
              <a:t>in our sieving process</a:t>
            </a:r>
          </a:p>
          <a:p>
            <a:pPr algn="l">
              <a:lnSpc>
                <a:spcPts val="3249"/>
              </a:lnSpc>
            </a:pPr>
          </a:p>
        </p:txBody>
      </p:sp>
      <p:sp>
        <p:nvSpPr>
          <p:cNvPr name="TextBox 19" id="19"/>
          <p:cNvSpPr txBox="true"/>
          <p:nvPr/>
        </p:nvSpPr>
        <p:spPr>
          <a:xfrm rot="0">
            <a:off x="554721" y="619125"/>
            <a:ext cx="7020376" cy="771525"/>
          </a:xfrm>
          <a:prstGeom prst="rect">
            <a:avLst/>
          </a:prstGeom>
        </p:spPr>
        <p:txBody>
          <a:bodyPr anchor="t" rtlCol="false" tIns="0" lIns="0" bIns="0" rIns="0">
            <a:spAutoFit/>
          </a:bodyPr>
          <a:lstStyle/>
          <a:p>
            <a:pPr algn="ctr">
              <a:lnSpc>
                <a:spcPts val="5759"/>
              </a:lnSpc>
            </a:pPr>
            <a:r>
              <a:rPr lang="en-US" sz="4800" b="true">
                <a:solidFill>
                  <a:srgbClr val="013880"/>
                </a:solidFill>
                <a:latin typeface="Poppins Bold"/>
                <a:ea typeface="Poppins Bold"/>
                <a:cs typeface="Poppins Bold"/>
                <a:sym typeface="Poppins Bold"/>
              </a:rPr>
              <a:t>Tribe Filtering</a:t>
            </a:r>
          </a:p>
        </p:txBody>
      </p:sp>
      <p:sp>
        <p:nvSpPr>
          <p:cNvPr name="TextBox 20" id="20"/>
          <p:cNvSpPr txBox="true"/>
          <p:nvPr/>
        </p:nvSpPr>
        <p:spPr>
          <a:xfrm rot="0">
            <a:off x="10280401" y="8559743"/>
            <a:ext cx="7390631" cy="354330"/>
          </a:xfrm>
          <a:prstGeom prst="rect">
            <a:avLst/>
          </a:prstGeom>
        </p:spPr>
        <p:txBody>
          <a:bodyPr anchor="t" rtlCol="false" tIns="0" lIns="0" bIns="0" rIns="0">
            <a:spAutoFit/>
          </a:bodyPr>
          <a:lstStyle/>
          <a:p>
            <a:pPr algn="l" marL="0" indent="0" lvl="0">
              <a:lnSpc>
                <a:spcPts val="2730"/>
              </a:lnSpc>
              <a:spcBef>
                <a:spcPct val="0"/>
              </a:spcBef>
            </a:pPr>
            <a:r>
              <a:rPr lang="en-US" b="true" sz="2100">
                <a:solidFill>
                  <a:srgbClr val="002E9D"/>
                </a:solidFill>
                <a:latin typeface="Poppins Bold"/>
                <a:ea typeface="Poppins Bold"/>
                <a:cs typeface="Poppins Bold"/>
                <a:sym typeface="Poppins Bold"/>
              </a:rPr>
              <a:t>Exclusion of race and gender as filters</a:t>
            </a:r>
          </a:p>
        </p:txBody>
      </p:sp>
      <p:sp>
        <p:nvSpPr>
          <p:cNvPr name="TextBox 21" id="21"/>
          <p:cNvSpPr txBox="true"/>
          <p:nvPr/>
        </p:nvSpPr>
        <p:spPr>
          <a:xfrm rot="0">
            <a:off x="9581425" y="9201150"/>
            <a:ext cx="7857914" cy="745949"/>
          </a:xfrm>
          <a:prstGeom prst="rect">
            <a:avLst/>
          </a:prstGeom>
        </p:spPr>
        <p:txBody>
          <a:bodyPr anchor="t" rtlCol="false" tIns="0" lIns="0" bIns="0" rIns="0">
            <a:spAutoFit/>
          </a:bodyPr>
          <a:lstStyle/>
          <a:p>
            <a:pPr algn="r" marL="0" indent="0" lvl="0">
              <a:lnSpc>
                <a:spcPts val="2984"/>
              </a:lnSpc>
              <a:spcBef>
                <a:spcPct val="0"/>
              </a:spcBef>
            </a:pPr>
            <a:r>
              <a:rPr lang="en-US" b="true" sz="2131">
                <a:solidFill>
                  <a:srgbClr val="002E9D"/>
                </a:solidFill>
                <a:latin typeface="Poppins Bold"/>
                <a:ea typeface="Poppins Bold"/>
                <a:cs typeface="Poppins Bold"/>
                <a:sym typeface="Poppins Bold"/>
              </a:rPr>
              <a:t>How we filter GeekHackers into tribes?</a:t>
            </a:r>
            <a:r>
              <a:rPr lang="en-US" b="true" sz="2131" strike="noStrike" u="none">
                <a:solidFill>
                  <a:srgbClr val="002E9D"/>
                </a:solidFill>
                <a:latin typeface="Poppins Bold"/>
                <a:ea typeface="Poppins Bold"/>
                <a:cs typeface="Poppins Bold"/>
                <a:sym typeface="Poppins Bold"/>
              </a:rPr>
              <a:t> </a:t>
            </a:r>
          </a:p>
          <a:p>
            <a:pPr algn="r" marL="0" indent="0" lvl="0">
              <a:lnSpc>
                <a:spcPts val="2984"/>
              </a:lnSpc>
              <a:spcBef>
                <a:spcPct val="0"/>
              </a:spcBef>
            </a:pPr>
            <a:r>
              <a:rPr lang="en-US" b="true" sz="2131" strike="noStrike" u="none">
                <a:solidFill>
                  <a:srgbClr val="002E9D"/>
                </a:solidFill>
                <a:latin typeface="Poppins Bold"/>
                <a:ea typeface="Poppins Bold"/>
                <a:cs typeface="Poppins Bold"/>
                <a:sym typeface="Poppins Bold"/>
              </a:rPr>
              <a:t>Find out how!</a:t>
            </a:r>
          </a:p>
        </p:txBody>
      </p:sp>
      <p:sp>
        <p:nvSpPr>
          <p:cNvPr name="TextBox 22" id="22"/>
          <p:cNvSpPr txBox="true"/>
          <p:nvPr/>
        </p:nvSpPr>
        <p:spPr>
          <a:xfrm rot="0">
            <a:off x="10793762" y="2922292"/>
            <a:ext cx="1421263" cy="291755"/>
          </a:xfrm>
          <a:prstGeom prst="rect">
            <a:avLst/>
          </a:prstGeom>
        </p:spPr>
        <p:txBody>
          <a:bodyPr anchor="t" rtlCol="false" tIns="0" lIns="0" bIns="0" rIns="0">
            <a:spAutoFit/>
          </a:bodyPr>
          <a:lstStyle/>
          <a:p>
            <a:pPr algn="ctr">
              <a:lnSpc>
                <a:spcPts val="2147"/>
              </a:lnSpc>
              <a:spcBef>
                <a:spcPct val="0"/>
              </a:spcBef>
            </a:pPr>
            <a:r>
              <a:rPr lang="en-US" b="true" sz="1789">
                <a:solidFill>
                  <a:srgbClr val="000000"/>
                </a:solidFill>
                <a:latin typeface="Poppins Bold"/>
                <a:ea typeface="Poppins Bold"/>
                <a:cs typeface="Poppins Bold"/>
                <a:sym typeface="Poppins Bold"/>
              </a:rPr>
              <a:t>Admin Page</a:t>
            </a:r>
          </a:p>
        </p:txBody>
      </p:sp>
      <p:sp>
        <p:nvSpPr>
          <p:cNvPr name="TextBox 23" id="23"/>
          <p:cNvSpPr txBox="true"/>
          <p:nvPr/>
        </p:nvSpPr>
        <p:spPr>
          <a:xfrm rot="0">
            <a:off x="14697502" y="2932681"/>
            <a:ext cx="1358726" cy="285750"/>
          </a:xfrm>
          <a:prstGeom prst="rect">
            <a:avLst/>
          </a:prstGeom>
        </p:spPr>
        <p:txBody>
          <a:bodyPr anchor="t" rtlCol="false" tIns="0" lIns="0" bIns="0" rIns="0">
            <a:spAutoFit/>
          </a:bodyPr>
          <a:lstStyle/>
          <a:p>
            <a:pPr algn="ctr">
              <a:lnSpc>
                <a:spcPts val="2148"/>
              </a:lnSpc>
              <a:spcBef>
                <a:spcPct val="0"/>
              </a:spcBef>
            </a:pPr>
            <a:r>
              <a:rPr lang="en-US" b="true" sz="1790">
                <a:solidFill>
                  <a:srgbClr val="000000"/>
                </a:solidFill>
                <a:latin typeface="Poppins Bold"/>
                <a:ea typeface="Poppins Bold"/>
                <a:cs typeface="Poppins Bold"/>
                <a:sym typeface="Poppins Bold"/>
              </a:rPr>
              <a:t>Tribes Page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17684" y="2532303"/>
            <a:ext cx="4715179" cy="5222395"/>
          </a:xfrm>
          <a:custGeom>
            <a:avLst/>
            <a:gdLst/>
            <a:ahLst/>
            <a:cxnLst/>
            <a:rect r="r" b="b" t="t" l="l"/>
            <a:pathLst>
              <a:path h="5222395" w="4715179">
                <a:moveTo>
                  <a:pt x="0" y="0"/>
                </a:moveTo>
                <a:lnTo>
                  <a:pt x="4715179" y="0"/>
                </a:lnTo>
                <a:lnTo>
                  <a:pt x="4715179" y="5222394"/>
                </a:lnTo>
                <a:lnTo>
                  <a:pt x="0" y="5222394"/>
                </a:lnTo>
                <a:lnTo>
                  <a:pt x="0" y="0"/>
                </a:lnTo>
                <a:close/>
              </a:path>
            </a:pathLst>
          </a:custGeom>
          <a:blipFill>
            <a:blip r:embed="rId4"/>
            <a:stretch>
              <a:fillRect l="0" t="-14962" r="-139678" b="0"/>
            </a:stretch>
          </a:blipFill>
        </p:spPr>
      </p:sp>
      <p:sp>
        <p:nvSpPr>
          <p:cNvPr name="Freeform 4" id="4"/>
          <p:cNvSpPr/>
          <p:nvPr/>
        </p:nvSpPr>
        <p:spPr>
          <a:xfrm flipH="false" flipV="false" rot="0">
            <a:off x="1499902" y="2076649"/>
            <a:ext cx="6036116" cy="6356958"/>
          </a:xfrm>
          <a:custGeom>
            <a:avLst/>
            <a:gdLst/>
            <a:ahLst/>
            <a:cxnLst/>
            <a:rect r="r" b="b" t="t" l="l"/>
            <a:pathLst>
              <a:path h="6356958" w="6036116">
                <a:moveTo>
                  <a:pt x="0" y="0"/>
                </a:moveTo>
                <a:lnTo>
                  <a:pt x="6036116" y="0"/>
                </a:lnTo>
                <a:lnTo>
                  <a:pt x="6036116" y="6356959"/>
                </a:lnTo>
                <a:lnTo>
                  <a:pt x="0" y="6356959"/>
                </a:lnTo>
                <a:lnTo>
                  <a:pt x="0" y="0"/>
                </a:lnTo>
                <a:close/>
              </a:path>
            </a:pathLst>
          </a:custGeom>
          <a:blipFill>
            <a:blip r:embed="rId5"/>
            <a:stretch>
              <a:fillRect l="0" t="0" r="-87227" b="0"/>
            </a:stretch>
          </a:blipFill>
        </p:spPr>
      </p:sp>
      <p:sp>
        <p:nvSpPr>
          <p:cNvPr name="TextBox 5" id="5"/>
          <p:cNvSpPr txBox="true"/>
          <p:nvPr/>
        </p:nvSpPr>
        <p:spPr>
          <a:xfrm rot="0">
            <a:off x="744112" y="414173"/>
            <a:ext cx="7020376" cy="1162050"/>
          </a:xfrm>
          <a:prstGeom prst="rect">
            <a:avLst/>
          </a:prstGeom>
        </p:spPr>
        <p:txBody>
          <a:bodyPr anchor="t" rtlCol="false" tIns="0" lIns="0" bIns="0" rIns="0">
            <a:spAutoFit/>
          </a:bodyPr>
          <a:lstStyle/>
          <a:p>
            <a:pPr algn="ctr">
              <a:lnSpc>
                <a:spcPts val="8640"/>
              </a:lnSpc>
            </a:pPr>
            <a:r>
              <a:rPr lang="en-US" sz="7200" b="true">
                <a:solidFill>
                  <a:srgbClr val="013880"/>
                </a:solidFill>
                <a:latin typeface="Poppins Bold"/>
                <a:ea typeface="Poppins Bold"/>
                <a:cs typeface="Poppins Bold"/>
                <a:sym typeface="Poppins Bold"/>
              </a:rPr>
              <a:t>Demo </a:t>
            </a:r>
          </a:p>
        </p:txBody>
      </p:sp>
      <p:sp>
        <p:nvSpPr>
          <p:cNvPr name="TextBox 6" id="6"/>
          <p:cNvSpPr txBox="true"/>
          <p:nvPr/>
        </p:nvSpPr>
        <p:spPr>
          <a:xfrm rot="0">
            <a:off x="3543136" y="8772525"/>
            <a:ext cx="1949648" cy="485775"/>
          </a:xfrm>
          <a:prstGeom prst="rect">
            <a:avLst/>
          </a:prstGeom>
        </p:spPr>
        <p:txBody>
          <a:bodyPr anchor="t" rtlCol="false" tIns="0" lIns="0" bIns="0" rIns="0">
            <a:spAutoFit/>
          </a:bodyPr>
          <a:lstStyle/>
          <a:p>
            <a:pPr algn="ctr">
              <a:lnSpc>
                <a:spcPts val="3600"/>
              </a:lnSpc>
              <a:spcBef>
                <a:spcPct val="0"/>
              </a:spcBef>
            </a:pPr>
            <a:r>
              <a:rPr lang="en-US" b="true" sz="3000">
                <a:solidFill>
                  <a:srgbClr val="013880"/>
                </a:solidFill>
                <a:latin typeface="Poppins Bold"/>
                <a:ea typeface="Poppins Bold"/>
                <a:cs typeface="Poppins Bold"/>
                <a:sym typeface="Poppins Bold"/>
              </a:rPr>
              <a:t>User Page</a:t>
            </a:r>
          </a:p>
        </p:txBody>
      </p:sp>
      <p:sp>
        <p:nvSpPr>
          <p:cNvPr name="TextBox 7" id="7"/>
          <p:cNvSpPr txBox="true"/>
          <p:nvPr/>
        </p:nvSpPr>
        <p:spPr>
          <a:xfrm rot="0">
            <a:off x="11733710" y="8543925"/>
            <a:ext cx="2374106" cy="485775"/>
          </a:xfrm>
          <a:prstGeom prst="rect">
            <a:avLst/>
          </a:prstGeom>
        </p:spPr>
        <p:txBody>
          <a:bodyPr anchor="t" rtlCol="false" tIns="0" lIns="0" bIns="0" rIns="0">
            <a:spAutoFit/>
          </a:bodyPr>
          <a:lstStyle/>
          <a:p>
            <a:pPr algn="ctr">
              <a:lnSpc>
                <a:spcPts val="3600"/>
              </a:lnSpc>
              <a:spcBef>
                <a:spcPct val="0"/>
              </a:spcBef>
            </a:pPr>
            <a:r>
              <a:rPr lang="en-US" b="true" sz="3000">
                <a:solidFill>
                  <a:srgbClr val="013880"/>
                </a:solidFill>
                <a:latin typeface="Poppins Bold"/>
                <a:ea typeface="Poppins Bold"/>
                <a:cs typeface="Poppins Bold"/>
                <a:sym typeface="Poppins Bold"/>
              </a:rPr>
              <a:t>Events Page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BE4FF"/>
        </a:solidFill>
      </p:bgPr>
    </p:bg>
    <p:spTree>
      <p:nvGrpSpPr>
        <p:cNvPr id="1" name=""/>
        <p:cNvGrpSpPr/>
        <p:nvPr/>
      </p:nvGrpSpPr>
      <p:grpSpPr>
        <a:xfrm>
          <a:off x="0" y="0"/>
          <a:ext cx="0" cy="0"/>
          <a:chOff x="0" y="0"/>
          <a:chExt cx="0" cy="0"/>
        </a:xfrm>
      </p:grpSpPr>
      <p:sp>
        <p:nvSpPr>
          <p:cNvPr name="Freeform 2" id="2"/>
          <p:cNvSpPr/>
          <p:nvPr/>
        </p:nvSpPr>
        <p:spPr>
          <a:xfrm flipH="true" flipV="true" rot="0">
            <a:off x="1271433" y="480848"/>
            <a:ext cx="6493056" cy="1095703"/>
          </a:xfrm>
          <a:custGeom>
            <a:avLst/>
            <a:gdLst/>
            <a:ahLst/>
            <a:cxnLst/>
            <a:rect r="r" b="b" t="t" l="l"/>
            <a:pathLst>
              <a:path h="1095703" w="6493056">
                <a:moveTo>
                  <a:pt x="6493055" y="1095704"/>
                </a:moveTo>
                <a:lnTo>
                  <a:pt x="0" y="1095704"/>
                </a:lnTo>
                <a:lnTo>
                  <a:pt x="0" y="0"/>
                </a:lnTo>
                <a:lnTo>
                  <a:pt x="6493055" y="0"/>
                </a:lnTo>
                <a:lnTo>
                  <a:pt x="6493055" y="109570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212491" y="3527478"/>
            <a:ext cx="8046809" cy="5570140"/>
          </a:xfrm>
          <a:custGeom>
            <a:avLst/>
            <a:gdLst/>
            <a:ahLst/>
            <a:cxnLst/>
            <a:rect r="r" b="b" t="t" l="l"/>
            <a:pathLst>
              <a:path h="5570140" w="8046809">
                <a:moveTo>
                  <a:pt x="0" y="0"/>
                </a:moveTo>
                <a:lnTo>
                  <a:pt x="8046809" y="0"/>
                </a:lnTo>
                <a:lnTo>
                  <a:pt x="8046809" y="5570141"/>
                </a:lnTo>
                <a:lnTo>
                  <a:pt x="0" y="5570141"/>
                </a:lnTo>
                <a:lnTo>
                  <a:pt x="0" y="0"/>
                </a:lnTo>
                <a:close/>
              </a:path>
            </a:pathLst>
          </a:custGeom>
          <a:blipFill>
            <a:blip r:embed="rId5"/>
            <a:stretch>
              <a:fillRect l="-33013" t="-3982" r="-13111" b="-6843"/>
            </a:stretch>
          </a:blipFill>
        </p:spPr>
      </p:sp>
      <p:sp>
        <p:nvSpPr>
          <p:cNvPr name="TextBox 4" id="4"/>
          <p:cNvSpPr txBox="true"/>
          <p:nvPr/>
        </p:nvSpPr>
        <p:spPr>
          <a:xfrm rot="0">
            <a:off x="744112" y="542925"/>
            <a:ext cx="7020376" cy="942975"/>
          </a:xfrm>
          <a:prstGeom prst="rect">
            <a:avLst/>
          </a:prstGeom>
        </p:spPr>
        <p:txBody>
          <a:bodyPr anchor="t" rtlCol="false" tIns="0" lIns="0" bIns="0" rIns="0">
            <a:spAutoFit/>
          </a:bodyPr>
          <a:lstStyle/>
          <a:p>
            <a:pPr algn="ctr">
              <a:lnSpc>
                <a:spcPts val="3600"/>
              </a:lnSpc>
            </a:pPr>
            <a:r>
              <a:rPr lang="en-US" sz="3000" b="true">
                <a:solidFill>
                  <a:srgbClr val="013880"/>
                </a:solidFill>
                <a:latin typeface="Poppins Bold"/>
                <a:ea typeface="Poppins Bold"/>
                <a:cs typeface="Poppins Bold"/>
                <a:sym typeface="Poppins Bold"/>
              </a:rPr>
              <a:t>Use of GeoCoding API - </a:t>
            </a:r>
          </a:p>
          <a:p>
            <a:pPr algn="ctr">
              <a:lnSpc>
                <a:spcPts val="3600"/>
              </a:lnSpc>
            </a:pPr>
            <a:r>
              <a:rPr lang="en-US" sz="3000" b="true">
                <a:solidFill>
                  <a:srgbClr val="013880"/>
                </a:solidFill>
                <a:latin typeface="Poppins Bold"/>
                <a:ea typeface="Poppins Bold"/>
                <a:cs typeface="Poppins Bold"/>
                <a:sym typeface="Poppins Bold"/>
              </a:rPr>
              <a:t>filters location</a:t>
            </a:r>
          </a:p>
        </p:txBody>
      </p:sp>
      <p:grpSp>
        <p:nvGrpSpPr>
          <p:cNvPr name="Group 5" id="5"/>
          <p:cNvGrpSpPr/>
          <p:nvPr/>
        </p:nvGrpSpPr>
        <p:grpSpPr>
          <a:xfrm rot="0">
            <a:off x="1028700" y="6616364"/>
            <a:ext cx="6735788" cy="2481255"/>
            <a:chOff x="0" y="0"/>
            <a:chExt cx="1756056" cy="646876"/>
          </a:xfrm>
        </p:grpSpPr>
        <p:sp>
          <p:nvSpPr>
            <p:cNvPr name="Freeform 6" id="6"/>
            <p:cNvSpPr/>
            <p:nvPr/>
          </p:nvSpPr>
          <p:spPr>
            <a:xfrm flipH="false" flipV="false" rot="0">
              <a:off x="0" y="0"/>
              <a:ext cx="1756056" cy="646876"/>
            </a:xfrm>
            <a:custGeom>
              <a:avLst/>
              <a:gdLst/>
              <a:ahLst/>
              <a:cxnLst/>
              <a:rect r="r" b="b" t="t" l="l"/>
              <a:pathLst>
                <a:path h="646876" w="1756056">
                  <a:moveTo>
                    <a:pt x="42527" y="0"/>
                  </a:moveTo>
                  <a:lnTo>
                    <a:pt x="1713529" y="0"/>
                  </a:lnTo>
                  <a:cubicBezTo>
                    <a:pt x="1724808" y="0"/>
                    <a:pt x="1735625" y="4480"/>
                    <a:pt x="1743600" y="12456"/>
                  </a:cubicBezTo>
                  <a:cubicBezTo>
                    <a:pt x="1751575" y="20431"/>
                    <a:pt x="1756056" y="31248"/>
                    <a:pt x="1756056" y="42527"/>
                  </a:cubicBezTo>
                  <a:lnTo>
                    <a:pt x="1756056" y="604350"/>
                  </a:lnTo>
                  <a:cubicBezTo>
                    <a:pt x="1756056" y="627836"/>
                    <a:pt x="1737016" y="646876"/>
                    <a:pt x="1713529" y="646876"/>
                  </a:cubicBezTo>
                  <a:lnTo>
                    <a:pt x="42527" y="646876"/>
                  </a:lnTo>
                  <a:cubicBezTo>
                    <a:pt x="19040" y="646876"/>
                    <a:pt x="0" y="627836"/>
                    <a:pt x="0" y="604350"/>
                  </a:cubicBezTo>
                  <a:lnTo>
                    <a:pt x="0" y="42527"/>
                  </a:lnTo>
                  <a:cubicBezTo>
                    <a:pt x="0" y="19040"/>
                    <a:pt x="19040" y="0"/>
                    <a:pt x="42527" y="0"/>
                  </a:cubicBezTo>
                  <a:close/>
                </a:path>
              </a:pathLst>
            </a:custGeom>
            <a:solidFill>
              <a:srgbClr val="26459B"/>
            </a:solidFill>
          </p:spPr>
        </p:sp>
        <p:sp>
          <p:nvSpPr>
            <p:cNvPr name="TextBox 7" id="7"/>
            <p:cNvSpPr txBox="true"/>
            <p:nvPr/>
          </p:nvSpPr>
          <p:spPr>
            <a:xfrm>
              <a:off x="0" y="-66675"/>
              <a:ext cx="1756056" cy="713551"/>
            </a:xfrm>
            <a:prstGeom prst="rect">
              <a:avLst/>
            </a:prstGeom>
          </p:spPr>
          <p:txBody>
            <a:bodyPr anchor="ctr" rtlCol="false" tIns="51320" lIns="51320" bIns="51320" rIns="51320"/>
            <a:lstStyle/>
            <a:p>
              <a:pPr algn="ctr">
                <a:lnSpc>
                  <a:spcPts val="3359"/>
                </a:lnSpc>
              </a:pPr>
            </a:p>
          </p:txBody>
        </p:sp>
      </p:grpSp>
      <p:sp>
        <p:nvSpPr>
          <p:cNvPr name="TextBox 8" id="8"/>
          <p:cNvSpPr txBox="true"/>
          <p:nvPr/>
        </p:nvSpPr>
        <p:spPr>
          <a:xfrm rot="0">
            <a:off x="1226596" y="6773046"/>
            <a:ext cx="6339996" cy="21012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a:ea typeface="Poppins"/>
                <a:cs typeface="Poppins"/>
                <a:sym typeface="Poppins"/>
              </a:rPr>
              <a:t>Grouping by town is more relevant attributed to ability to find geographically close towns (arduous task to do the same with North, South, East, West, Central directions)</a:t>
            </a:r>
          </a:p>
        </p:txBody>
      </p:sp>
      <p:grpSp>
        <p:nvGrpSpPr>
          <p:cNvPr name="Group 9" id="9"/>
          <p:cNvGrpSpPr/>
          <p:nvPr/>
        </p:nvGrpSpPr>
        <p:grpSpPr>
          <a:xfrm rot="0">
            <a:off x="1028700" y="3527478"/>
            <a:ext cx="6735788" cy="2481255"/>
            <a:chOff x="0" y="0"/>
            <a:chExt cx="1756056" cy="646876"/>
          </a:xfrm>
        </p:grpSpPr>
        <p:sp>
          <p:nvSpPr>
            <p:cNvPr name="Freeform 10" id="10"/>
            <p:cNvSpPr/>
            <p:nvPr/>
          </p:nvSpPr>
          <p:spPr>
            <a:xfrm flipH="false" flipV="false" rot="0">
              <a:off x="0" y="0"/>
              <a:ext cx="1756056" cy="646876"/>
            </a:xfrm>
            <a:custGeom>
              <a:avLst/>
              <a:gdLst/>
              <a:ahLst/>
              <a:cxnLst/>
              <a:rect r="r" b="b" t="t" l="l"/>
              <a:pathLst>
                <a:path h="646876" w="1756056">
                  <a:moveTo>
                    <a:pt x="42527" y="0"/>
                  </a:moveTo>
                  <a:lnTo>
                    <a:pt x="1713529" y="0"/>
                  </a:lnTo>
                  <a:cubicBezTo>
                    <a:pt x="1724808" y="0"/>
                    <a:pt x="1735625" y="4480"/>
                    <a:pt x="1743600" y="12456"/>
                  </a:cubicBezTo>
                  <a:cubicBezTo>
                    <a:pt x="1751575" y="20431"/>
                    <a:pt x="1756056" y="31248"/>
                    <a:pt x="1756056" y="42527"/>
                  </a:cubicBezTo>
                  <a:lnTo>
                    <a:pt x="1756056" y="604350"/>
                  </a:lnTo>
                  <a:cubicBezTo>
                    <a:pt x="1756056" y="627836"/>
                    <a:pt x="1737016" y="646876"/>
                    <a:pt x="1713529" y="646876"/>
                  </a:cubicBezTo>
                  <a:lnTo>
                    <a:pt x="42527" y="646876"/>
                  </a:lnTo>
                  <a:cubicBezTo>
                    <a:pt x="19040" y="646876"/>
                    <a:pt x="0" y="627836"/>
                    <a:pt x="0" y="604350"/>
                  </a:cubicBezTo>
                  <a:lnTo>
                    <a:pt x="0" y="42527"/>
                  </a:lnTo>
                  <a:cubicBezTo>
                    <a:pt x="0" y="19040"/>
                    <a:pt x="19040" y="0"/>
                    <a:pt x="42527" y="0"/>
                  </a:cubicBezTo>
                  <a:close/>
                </a:path>
              </a:pathLst>
            </a:custGeom>
            <a:solidFill>
              <a:srgbClr val="26459B"/>
            </a:solidFill>
          </p:spPr>
        </p:sp>
        <p:sp>
          <p:nvSpPr>
            <p:cNvPr name="TextBox 11" id="11"/>
            <p:cNvSpPr txBox="true"/>
            <p:nvPr/>
          </p:nvSpPr>
          <p:spPr>
            <a:xfrm>
              <a:off x="0" y="-66675"/>
              <a:ext cx="1756056" cy="713551"/>
            </a:xfrm>
            <a:prstGeom prst="rect">
              <a:avLst/>
            </a:prstGeom>
          </p:spPr>
          <p:txBody>
            <a:bodyPr anchor="ctr" rtlCol="false" tIns="51320" lIns="51320" bIns="51320" rIns="51320"/>
            <a:lstStyle/>
            <a:p>
              <a:pPr algn="ctr">
                <a:lnSpc>
                  <a:spcPts val="3359"/>
                </a:lnSpc>
              </a:pPr>
            </a:p>
          </p:txBody>
        </p:sp>
      </p:grpSp>
      <p:sp>
        <p:nvSpPr>
          <p:cNvPr name="TextBox 12" id="12"/>
          <p:cNvSpPr txBox="true"/>
          <p:nvPr/>
        </p:nvSpPr>
        <p:spPr>
          <a:xfrm rot="0">
            <a:off x="1181760" y="4312810"/>
            <a:ext cx="6429669" cy="8439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Poppins"/>
                <a:ea typeface="Poppins"/>
                <a:cs typeface="Poppins"/>
                <a:sym typeface="Poppins"/>
              </a:rPr>
              <a:t>Converts the location entered by the user into </a:t>
            </a:r>
            <a:r>
              <a:rPr lang="en-US" b="true" sz="2400">
                <a:solidFill>
                  <a:srgbClr val="FFFFFF"/>
                </a:solidFill>
                <a:latin typeface="Poppins Bold"/>
                <a:ea typeface="Poppins Bold"/>
                <a:cs typeface="Poppins Bold"/>
                <a:sym typeface="Poppins Bold"/>
              </a:rPr>
              <a:t>latitude</a:t>
            </a:r>
            <a:r>
              <a:rPr lang="en-US" sz="2400">
                <a:solidFill>
                  <a:srgbClr val="FFFFFF"/>
                </a:solidFill>
                <a:latin typeface="Poppins"/>
                <a:ea typeface="Poppins"/>
                <a:cs typeface="Poppins"/>
                <a:sym typeface="Poppins"/>
              </a:rPr>
              <a:t> and </a:t>
            </a:r>
            <a:r>
              <a:rPr lang="en-US" b="true" sz="2400">
                <a:solidFill>
                  <a:srgbClr val="FFFFFF"/>
                </a:solidFill>
                <a:latin typeface="Poppins Bold"/>
                <a:ea typeface="Poppins Bold"/>
                <a:cs typeface="Poppins Bold"/>
                <a:sym typeface="Poppins Bold"/>
              </a:rPr>
              <a:t>longitude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DAGfJtjDRYQ</dc:identifier>
  <dcterms:modified xsi:type="dcterms:W3CDTF">2011-08-01T06:04:30Z</dcterms:modified>
  <cp:revision>1</cp:revision>
  <dc:title>PharseTech_3</dc:title>
</cp:coreProperties>
</file>